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handoutMasterIdLst>
    <p:handoutMasterId r:id="rId72"/>
  </p:handoutMasterIdLst>
  <p:sldIdLst>
    <p:sldId id="256" r:id="rId2"/>
    <p:sldId id="257" r:id="rId3"/>
    <p:sldId id="258" r:id="rId4"/>
    <p:sldId id="262" r:id="rId5"/>
    <p:sldId id="266"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68" r:id="rId19"/>
    <p:sldId id="300" r:id="rId20"/>
    <p:sldId id="302" r:id="rId21"/>
    <p:sldId id="301" r:id="rId22"/>
    <p:sldId id="303" r:id="rId23"/>
    <p:sldId id="306" r:id="rId24"/>
    <p:sldId id="299" r:id="rId25"/>
    <p:sldId id="304" r:id="rId26"/>
    <p:sldId id="307" r:id="rId27"/>
    <p:sldId id="305" r:id="rId28"/>
    <p:sldId id="308" r:id="rId29"/>
    <p:sldId id="309" r:id="rId30"/>
    <p:sldId id="310" r:id="rId31"/>
    <p:sldId id="311" r:id="rId32"/>
    <p:sldId id="313" r:id="rId33"/>
    <p:sldId id="314" r:id="rId34"/>
    <p:sldId id="312" r:id="rId35"/>
    <p:sldId id="316" r:id="rId36"/>
    <p:sldId id="315" r:id="rId37"/>
    <p:sldId id="317" r:id="rId38"/>
    <p:sldId id="318" r:id="rId39"/>
    <p:sldId id="319" r:id="rId40"/>
    <p:sldId id="320" r:id="rId41"/>
    <p:sldId id="321" r:id="rId42"/>
    <p:sldId id="270" r:id="rId43"/>
    <p:sldId id="322" r:id="rId44"/>
    <p:sldId id="323" r:id="rId45"/>
    <p:sldId id="324" r:id="rId46"/>
    <p:sldId id="325" r:id="rId47"/>
    <p:sldId id="326" r:id="rId48"/>
    <p:sldId id="327" r:id="rId49"/>
    <p:sldId id="328" r:id="rId50"/>
    <p:sldId id="329" r:id="rId51"/>
    <p:sldId id="330" r:id="rId52"/>
    <p:sldId id="331" r:id="rId53"/>
    <p:sldId id="333" r:id="rId54"/>
    <p:sldId id="334" r:id="rId55"/>
    <p:sldId id="272" r:id="rId56"/>
    <p:sldId id="274" r:id="rId57"/>
    <p:sldId id="335" r:id="rId58"/>
    <p:sldId id="336" r:id="rId59"/>
    <p:sldId id="275" r:id="rId60"/>
    <p:sldId id="338" r:id="rId61"/>
    <p:sldId id="276" r:id="rId62"/>
    <p:sldId id="277" r:id="rId63"/>
    <p:sldId id="279" r:id="rId64"/>
    <p:sldId id="280" r:id="rId65"/>
    <p:sldId id="281" r:id="rId66"/>
    <p:sldId id="340" r:id="rId67"/>
    <p:sldId id="341" r:id="rId68"/>
    <p:sldId id="339" r:id="rId69"/>
    <p:sldId id="283" r:id="rId70"/>
  </p:sldIdLst>
  <p:sldSz cx="9144000" cy="6858000" type="screen4x3"/>
  <p:notesSz cx="7004050" cy="9290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mon quinones" initials="rq" lastIdx="1" clrIdx="0">
    <p:extLst>
      <p:ext uri="{19B8F6BF-5375-455C-9EA6-DF929625EA0E}">
        <p15:presenceInfo xmlns:p15="http://schemas.microsoft.com/office/powerpoint/2012/main" userId="8e4b2ba10d5dd9e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48" autoAdjust="0"/>
    <p:restoredTop sz="94660"/>
  </p:normalViewPr>
  <p:slideViewPr>
    <p:cSldViewPr>
      <p:cViewPr varScale="1">
        <p:scale>
          <a:sx n="108" d="100"/>
          <a:sy n="108" d="100"/>
        </p:scale>
        <p:origin x="1170" y="108"/>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7-10-19T22:12:14.869" idx="1">
    <p:pos x="10" y="10"/>
    <p:text/>
    <p:extLst>
      <p:ext uri="{C676402C-5697-4E1C-873F-D02D1690AC5C}">
        <p15:threadingInfo xmlns:p15="http://schemas.microsoft.com/office/powerpoint/2012/main" timeZoneBias="24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5088" cy="464503"/>
          </a:xfrm>
          <a:prstGeom prst="rect">
            <a:avLst/>
          </a:prstGeom>
        </p:spPr>
        <p:txBody>
          <a:bodyPr vert="horz" lIns="93104" tIns="46552" rIns="93104" bIns="46552" rtlCol="0"/>
          <a:lstStyle>
            <a:lvl1pPr algn="l">
              <a:defRPr sz="1200"/>
            </a:lvl1pPr>
          </a:lstStyle>
          <a:p>
            <a:endParaRPr lang="en-US"/>
          </a:p>
        </p:txBody>
      </p:sp>
      <p:sp>
        <p:nvSpPr>
          <p:cNvPr id="3" name="Date Placeholder 2"/>
          <p:cNvSpPr>
            <a:spLocks noGrp="1"/>
          </p:cNvSpPr>
          <p:nvPr>
            <p:ph type="dt" sz="quarter" idx="1"/>
          </p:nvPr>
        </p:nvSpPr>
        <p:spPr>
          <a:xfrm>
            <a:off x="3967341" y="0"/>
            <a:ext cx="3035088" cy="464503"/>
          </a:xfrm>
          <a:prstGeom prst="rect">
            <a:avLst/>
          </a:prstGeom>
        </p:spPr>
        <p:txBody>
          <a:bodyPr vert="horz" lIns="93104" tIns="46552" rIns="93104" bIns="46552" rtlCol="0"/>
          <a:lstStyle>
            <a:lvl1pPr algn="r">
              <a:defRPr sz="1200"/>
            </a:lvl1pPr>
          </a:lstStyle>
          <a:p>
            <a:fld id="{F2CE0CBB-4187-45CB-8AF5-6C612B4A2131}" type="datetimeFigureOut">
              <a:rPr lang="en-US" smtClean="0"/>
              <a:t>10/19/2017</a:t>
            </a:fld>
            <a:endParaRPr lang="en-US"/>
          </a:p>
        </p:txBody>
      </p:sp>
      <p:sp>
        <p:nvSpPr>
          <p:cNvPr id="4" name="Footer Placeholder 3"/>
          <p:cNvSpPr>
            <a:spLocks noGrp="1"/>
          </p:cNvSpPr>
          <p:nvPr>
            <p:ph type="ftr" sz="quarter" idx="2"/>
          </p:nvPr>
        </p:nvSpPr>
        <p:spPr>
          <a:xfrm>
            <a:off x="0" y="8823935"/>
            <a:ext cx="3035088" cy="464503"/>
          </a:xfrm>
          <a:prstGeom prst="rect">
            <a:avLst/>
          </a:prstGeom>
        </p:spPr>
        <p:txBody>
          <a:bodyPr vert="horz" lIns="93104" tIns="46552" rIns="93104" bIns="46552" rtlCol="0" anchor="b"/>
          <a:lstStyle>
            <a:lvl1pPr algn="l">
              <a:defRPr sz="1200"/>
            </a:lvl1pPr>
          </a:lstStyle>
          <a:p>
            <a:endParaRPr lang="en-US"/>
          </a:p>
        </p:txBody>
      </p:sp>
      <p:sp>
        <p:nvSpPr>
          <p:cNvPr id="5" name="Slide Number Placeholder 4"/>
          <p:cNvSpPr>
            <a:spLocks noGrp="1"/>
          </p:cNvSpPr>
          <p:nvPr>
            <p:ph type="sldNum" sz="quarter" idx="3"/>
          </p:nvPr>
        </p:nvSpPr>
        <p:spPr>
          <a:xfrm>
            <a:off x="3967341" y="8823935"/>
            <a:ext cx="3035088" cy="464503"/>
          </a:xfrm>
          <a:prstGeom prst="rect">
            <a:avLst/>
          </a:prstGeom>
        </p:spPr>
        <p:txBody>
          <a:bodyPr vert="horz" lIns="93104" tIns="46552" rIns="93104" bIns="46552" rtlCol="0" anchor="b"/>
          <a:lstStyle>
            <a:lvl1pPr algn="r">
              <a:defRPr sz="1200"/>
            </a:lvl1pPr>
          </a:lstStyle>
          <a:p>
            <a:fld id="{10BE6766-204F-4632-BA29-5D8D5FF708E8}"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5088" cy="464503"/>
          </a:xfrm>
          <a:prstGeom prst="rect">
            <a:avLst/>
          </a:prstGeom>
        </p:spPr>
        <p:txBody>
          <a:bodyPr vert="horz" lIns="93104" tIns="46552" rIns="93104" bIns="46552" rtlCol="0"/>
          <a:lstStyle>
            <a:lvl1pPr algn="l">
              <a:defRPr sz="1200"/>
            </a:lvl1pPr>
          </a:lstStyle>
          <a:p>
            <a:endParaRPr lang="en-US"/>
          </a:p>
        </p:txBody>
      </p:sp>
      <p:sp>
        <p:nvSpPr>
          <p:cNvPr id="3" name="Date Placeholder 2"/>
          <p:cNvSpPr>
            <a:spLocks noGrp="1"/>
          </p:cNvSpPr>
          <p:nvPr>
            <p:ph type="dt" idx="1"/>
          </p:nvPr>
        </p:nvSpPr>
        <p:spPr>
          <a:xfrm>
            <a:off x="3967341" y="0"/>
            <a:ext cx="3035088" cy="464503"/>
          </a:xfrm>
          <a:prstGeom prst="rect">
            <a:avLst/>
          </a:prstGeom>
        </p:spPr>
        <p:txBody>
          <a:bodyPr vert="horz" lIns="93104" tIns="46552" rIns="93104" bIns="46552" rtlCol="0"/>
          <a:lstStyle>
            <a:lvl1pPr algn="r">
              <a:defRPr sz="1200"/>
            </a:lvl1pPr>
          </a:lstStyle>
          <a:p>
            <a:fld id="{672FC9F6-0DC6-4F17-BB32-9981D25F83A5}" type="datetimeFigureOut">
              <a:rPr lang="en-US" smtClean="0"/>
              <a:pPr/>
              <a:t>10/19/2017</a:t>
            </a:fld>
            <a:endParaRPr lang="en-US"/>
          </a:p>
        </p:txBody>
      </p:sp>
      <p:sp>
        <p:nvSpPr>
          <p:cNvPr id="4" name="Slide Image Placeholder 3"/>
          <p:cNvSpPr>
            <a:spLocks noGrp="1" noRot="1" noChangeAspect="1"/>
          </p:cNvSpPr>
          <p:nvPr>
            <p:ph type="sldImg" idx="2"/>
          </p:nvPr>
        </p:nvSpPr>
        <p:spPr>
          <a:xfrm>
            <a:off x="1179513" y="696913"/>
            <a:ext cx="4645025" cy="3482975"/>
          </a:xfrm>
          <a:prstGeom prst="rect">
            <a:avLst/>
          </a:prstGeom>
          <a:noFill/>
          <a:ln w="12700">
            <a:solidFill>
              <a:prstClr val="black"/>
            </a:solidFill>
          </a:ln>
        </p:spPr>
        <p:txBody>
          <a:bodyPr vert="horz" lIns="93104" tIns="46552" rIns="93104" bIns="46552" rtlCol="0" anchor="ctr"/>
          <a:lstStyle/>
          <a:p>
            <a:endParaRPr lang="en-US"/>
          </a:p>
        </p:txBody>
      </p:sp>
      <p:sp>
        <p:nvSpPr>
          <p:cNvPr id="5" name="Notes Placeholder 4"/>
          <p:cNvSpPr>
            <a:spLocks noGrp="1"/>
          </p:cNvSpPr>
          <p:nvPr>
            <p:ph type="body" sz="quarter" idx="3"/>
          </p:nvPr>
        </p:nvSpPr>
        <p:spPr>
          <a:xfrm>
            <a:off x="700405" y="4412774"/>
            <a:ext cx="5603240" cy="4180523"/>
          </a:xfrm>
          <a:prstGeom prst="rect">
            <a:avLst/>
          </a:prstGeom>
        </p:spPr>
        <p:txBody>
          <a:bodyPr vert="horz" lIns="93104" tIns="46552" rIns="93104" bIns="46552"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3935"/>
            <a:ext cx="3035088" cy="464503"/>
          </a:xfrm>
          <a:prstGeom prst="rect">
            <a:avLst/>
          </a:prstGeom>
        </p:spPr>
        <p:txBody>
          <a:bodyPr vert="horz" lIns="93104" tIns="46552" rIns="93104" bIns="46552" rtlCol="0" anchor="b"/>
          <a:lstStyle>
            <a:lvl1pPr algn="l">
              <a:defRPr sz="1200"/>
            </a:lvl1pPr>
          </a:lstStyle>
          <a:p>
            <a:endParaRPr lang="en-US"/>
          </a:p>
        </p:txBody>
      </p:sp>
      <p:sp>
        <p:nvSpPr>
          <p:cNvPr id="7" name="Slide Number Placeholder 6"/>
          <p:cNvSpPr>
            <a:spLocks noGrp="1"/>
          </p:cNvSpPr>
          <p:nvPr>
            <p:ph type="sldNum" sz="quarter" idx="5"/>
          </p:nvPr>
        </p:nvSpPr>
        <p:spPr>
          <a:xfrm>
            <a:off x="3967341" y="8823935"/>
            <a:ext cx="3035088" cy="464503"/>
          </a:xfrm>
          <a:prstGeom prst="rect">
            <a:avLst/>
          </a:prstGeom>
        </p:spPr>
        <p:txBody>
          <a:bodyPr vert="horz" lIns="93104" tIns="46552" rIns="93104" bIns="46552" rtlCol="0" anchor="b"/>
          <a:lstStyle>
            <a:lvl1pPr algn="r">
              <a:defRPr sz="1200"/>
            </a:lvl1pPr>
          </a:lstStyle>
          <a:p>
            <a:fld id="{B75332C8-94CD-445E-9AAF-C246646DA969}" type="slidenum">
              <a:rPr lang="en-US" smtClean="0"/>
              <a:pPr/>
              <a:t>‹#›</a:t>
            </a:fld>
            <a:endParaRPr lang="en-US"/>
          </a:p>
        </p:txBody>
      </p:sp>
    </p:spTree>
    <p:extLst>
      <p:ext uri="{BB962C8B-B14F-4D97-AF65-F5344CB8AC3E}">
        <p14:creationId xmlns:p14="http://schemas.microsoft.com/office/powerpoint/2010/main" val="41096285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A0F9E4-BECE-469E-A616-D168187B7491}" type="slidenum">
              <a:rPr lang="en-US" smtClean="0"/>
              <a:pPr/>
              <a:t>55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A0F9E4-BECE-469E-A616-D168187B7491}" type="slidenum">
              <a:rPr lang="en-US" smtClean="0"/>
              <a:pPr/>
              <a:t>63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BA0F9E4-BECE-469E-A616-D168187B7491}" type="slidenum">
              <a:rPr lang="en-US" smtClean="0"/>
              <a:pPr/>
              <a:t>64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37D2818-C0B4-4468-8030-1574A2E1BB88}" type="datetimeFigureOut">
              <a:rPr lang="en-US" smtClean="0"/>
              <a:pPr/>
              <a:t>10/19/2017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CAD7CE-D3C4-4086-A80B-E93CAC29ED9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7D2818-C0B4-4468-8030-1574A2E1BB88}" type="datetimeFigureOut">
              <a:rPr lang="en-US" smtClean="0"/>
              <a:pPr/>
              <a:t>10/19/2017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CAD7CE-D3C4-4086-A80B-E93CAC29ED9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7D2818-C0B4-4468-8030-1574A2E1BB88}" type="datetimeFigureOut">
              <a:rPr lang="en-US" smtClean="0"/>
              <a:pPr/>
              <a:t>10/19/2017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CAD7CE-D3C4-4086-A80B-E93CAC29ED9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7D2818-C0B4-4468-8030-1574A2E1BB88}" type="datetimeFigureOut">
              <a:rPr lang="en-US" smtClean="0"/>
              <a:pPr/>
              <a:t>10/19/2017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CAD7CE-D3C4-4086-A80B-E93CAC29ED9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37D2818-C0B4-4468-8030-1574A2E1BB88}" type="datetimeFigureOut">
              <a:rPr lang="en-US" smtClean="0"/>
              <a:pPr/>
              <a:t>10/19/2017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CAD7CE-D3C4-4086-A80B-E93CAC29ED9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37D2818-C0B4-4468-8030-1574A2E1BB88}" type="datetimeFigureOut">
              <a:rPr lang="en-US" smtClean="0"/>
              <a:pPr/>
              <a:t>10/19/2017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CAD7CE-D3C4-4086-A80B-E93CAC29ED9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37D2818-C0B4-4468-8030-1574A2E1BB88}" type="datetimeFigureOut">
              <a:rPr lang="en-US" smtClean="0"/>
              <a:pPr/>
              <a:t>10/19/2017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CAD7CE-D3C4-4086-A80B-E93CAC29ED9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37D2818-C0B4-4468-8030-1574A2E1BB88}" type="datetimeFigureOut">
              <a:rPr lang="en-US" smtClean="0"/>
              <a:pPr/>
              <a:t>10/19/2017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CAD7CE-D3C4-4086-A80B-E93CAC29ED9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7D2818-C0B4-4468-8030-1574A2E1BB88}" type="datetimeFigureOut">
              <a:rPr lang="en-US" smtClean="0"/>
              <a:pPr/>
              <a:t>10/19/2017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CAD7CE-D3C4-4086-A80B-E93CAC29ED9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37D2818-C0B4-4468-8030-1574A2E1BB88}" type="datetimeFigureOut">
              <a:rPr lang="en-US" smtClean="0"/>
              <a:pPr/>
              <a:t>10/19/2017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CAD7CE-D3C4-4086-A80B-E93CAC29ED9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37D2818-C0B4-4468-8030-1574A2E1BB88}" type="datetimeFigureOut">
              <a:rPr lang="en-US" smtClean="0"/>
              <a:pPr/>
              <a:t>10/19/2017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CAD7CE-D3C4-4086-A80B-E93CAC29ED9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7D2818-C0B4-4468-8030-1574A2E1BB88}" type="datetimeFigureOut">
              <a:rPr lang="en-US" smtClean="0"/>
              <a:pPr/>
              <a:t>10/19/2017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CAD7CE-D3C4-4086-A80B-E93CAC29ED9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video.search.yahoo.com/search/video;_ylt=AwrB8p5yVulZCjgA9y2JzbkF?p=reagan+bombs+libya&amp;fr=mcafee&amp;fr2=p%3As%2Cv%3Ai%2Cm%3Apivot#id=2&amp;vid=3fd45787dbaf942e4b80b1b84ef4326c&amp;action=view" TargetMode="External"/><Relationship Id="rId1" Type="http://schemas.openxmlformats.org/officeDocument/2006/relationships/slideLayout" Target="../slideLayouts/slideLayout2.xml"/><Relationship Id="rId6" Type="http://schemas.openxmlformats.org/officeDocument/2006/relationships/hyperlink" Target="https://www.youtube.com/watch?v=pgqDT2mlENo" TargetMode="External"/><Relationship Id="rId5" Type="http://schemas.openxmlformats.org/officeDocument/2006/relationships/hyperlink" Target="https://www.youtube.com/watch?v=13xx1J5FdNE" TargetMode="Externa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6.gif"/><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6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Cold War Perspective</a:t>
            </a:r>
            <a:br>
              <a:rPr lang="en-US" dirty="0"/>
            </a:b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upload.wikimedia.org/wikipedia/commons/d/db/Gulf_of_Sidra_incident_table_1989.jpg">
            <a:extLst>
              <a:ext uri="{FF2B5EF4-FFF2-40B4-BE49-F238E27FC236}">
                <a16:creationId xmlns:a16="http://schemas.microsoft.com/office/drawing/2014/main" id="{64202E30-F438-4158-B3FD-3AA585B08F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221432"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629FDF05-9E36-4B9E-9FDE-182B0E09FECF}"/>
              </a:ext>
            </a:extLst>
          </p:cNvPr>
          <p:cNvSpPr>
            <a:spLocks noGrp="1"/>
          </p:cNvSpPr>
          <p:nvPr>
            <p:ph type="title"/>
          </p:nvPr>
        </p:nvSpPr>
        <p:spPr>
          <a:xfrm>
            <a:off x="457200" y="274638"/>
            <a:ext cx="8229600" cy="334962"/>
          </a:xfrm>
        </p:spPr>
        <p:txBody>
          <a:bodyPr>
            <a:normAutofit fontScale="90000"/>
          </a:bodyPr>
          <a:lstStyle/>
          <a:p>
            <a:r>
              <a:rPr lang="en-US" dirty="0"/>
              <a:t>1981 Gulf of Sidra</a:t>
            </a:r>
          </a:p>
        </p:txBody>
      </p:sp>
    </p:spTree>
    <p:extLst>
      <p:ext uri="{BB962C8B-B14F-4D97-AF65-F5344CB8AC3E}">
        <p14:creationId xmlns:p14="http://schemas.microsoft.com/office/powerpoint/2010/main" val="1660472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3.amazonaws.com/dk-production/images/57095/large/Gulf_of_Sidra.jpg?1384189765">
            <a:extLst>
              <a:ext uri="{FF2B5EF4-FFF2-40B4-BE49-F238E27FC236}">
                <a16:creationId xmlns:a16="http://schemas.microsoft.com/office/drawing/2014/main" id="{F8B5ED7F-5C82-48A8-B3B5-49AAD4A33A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 y="2286000"/>
            <a:ext cx="9122093" cy="4648200"/>
          </a:xfrm>
          <a:prstGeom prst="rect">
            <a:avLst/>
          </a:prstGeom>
          <a:noFill/>
          <a:extLst>
            <a:ext uri="{909E8E84-426E-40DD-AFC4-6F175D3DCCD1}">
              <a14:hiddenFill xmlns:a14="http://schemas.microsoft.com/office/drawing/2010/main">
                <a:solidFill>
                  <a:srgbClr val="FFFFFF"/>
                </a:solidFill>
              </a14:hiddenFill>
            </a:ext>
          </a:extLst>
        </p:spPr>
      </p:pic>
      <p:sp>
        <p:nvSpPr>
          <p:cNvPr id="4" name="Freeform: Shape 3">
            <a:extLst>
              <a:ext uri="{FF2B5EF4-FFF2-40B4-BE49-F238E27FC236}">
                <a16:creationId xmlns:a16="http://schemas.microsoft.com/office/drawing/2014/main" id="{554EA07D-4AA6-4F9A-9F49-089A45CDC1C2}"/>
              </a:ext>
            </a:extLst>
          </p:cNvPr>
          <p:cNvSpPr/>
          <p:nvPr/>
        </p:nvSpPr>
        <p:spPr>
          <a:xfrm>
            <a:off x="878889" y="2388907"/>
            <a:ext cx="7614081" cy="3543117"/>
          </a:xfrm>
          <a:custGeom>
            <a:avLst/>
            <a:gdLst>
              <a:gd name="connsiteX0" fmla="*/ 0 w 7614081"/>
              <a:gd name="connsiteY0" fmla="*/ 96841 h 3543117"/>
              <a:gd name="connsiteX1" fmla="*/ 949911 w 7614081"/>
              <a:gd name="connsiteY1" fmla="*/ 744910 h 3543117"/>
              <a:gd name="connsiteX2" fmla="*/ 1420428 w 7614081"/>
              <a:gd name="connsiteY2" fmla="*/ 1703699 h 3543117"/>
              <a:gd name="connsiteX3" fmla="*/ 2441360 w 7614081"/>
              <a:gd name="connsiteY3" fmla="*/ 2138705 h 3543117"/>
              <a:gd name="connsiteX4" fmla="*/ 3852909 w 7614081"/>
              <a:gd name="connsiteY4" fmla="*/ 2413912 h 3543117"/>
              <a:gd name="connsiteX5" fmla="*/ 4989251 w 7614081"/>
              <a:gd name="connsiteY5" fmla="*/ 2999839 h 3543117"/>
              <a:gd name="connsiteX6" fmla="*/ 6001305 w 7614081"/>
              <a:gd name="connsiteY6" fmla="*/ 3541376 h 3543117"/>
              <a:gd name="connsiteX7" fmla="*/ 6676008 w 7614081"/>
              <a:gd name="connsiteY7" fmla="*/ 3150759 h 3543117"/>
              <a:gd name="connsiteX8" fmla="*/ 6915705 w 7614081"/>
              <a:gd name="connsiteY8" fmla="*/ 2564833 h 3543117"/>
              <a:gd name="connsiteX9" fmla="*/ 6560598 w 7614081"/>
              <a:gd name="connsiteY9" fmla="*/ 1899008 h 3543117"/>
              <a:gd name="connsiteX10" fmla="*/ 6409678 w 7614081"/>
              <a:gd name="connsiteY10" fmla="*/ 1419613 h 3543117"/>
              <a:gd name="connsiteX11" fmla="*/ 6551721 w 7614081"/>
              <a:gd name="connsiteY11" fmla="*/ 842565 h 3543117"/>
              <a:gd name="connsiteX12" fmla="*/ 7013360 w 7614081"/>
              <a:gd name="connsiteY12" fmla="*/ 460825 h 3543117"/>
              <a:gd name="connsiteX13" fmla="*/ 7572653 w 7614081"/>
              <a:gd name="connsiteY13" fmla="*/ 34697 h 3543117"/>
              <a:gd name="connsiteX14" fmla="*/ 7572653 w 7614081"/>
              <a:gd name="connsiteY14" fmla="*/ 25819 h 3543117"/>
              <a:gd name="connsiteX15" fmla="*/ 7572653 w 7614081"/>
              <a:gd name="connsiteY15" fmla="*/ 16942 h 3543117"/>
              <a:gd name="connsiteX16" fmla="*/ 7572653 w 7614081"/>
              <a:gd name="connsiteY16" fmla="*/ 8064 h 354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14081" h="3543117">
                <a:moveTo>
                  <a:pt x="0" y="96841"/>
                </a:moveTo>
                <a:cubicBezTo>
                  <a:pt x="356586" y="286970"/>
                  <a:pt x="713173" y="477100"/>
                  <a:pt x="949911" y="744910"/>
                </a:cubicBezTo>
                <a:cubicBezTo>
                  <a:pt x="1186649" y="1012720"/>
                  <a:pt x="1171853" y="1471400"/>
                  <a:pt x="1420428" y="1703699"/>
                </a:cubicBezTo>
                <a:cubicBezTo>
                  <a:pt x="1669003" y="1935998"/>
                  <a:pt x="2035947" y="2020336"/>
                  <a:pt x="2441360" y="2138705"/>
                </a:cubicBezTo>
                <a:cubicBezTo>
                  <a:pt x="2846774" y="2257074"/>
                  <a:pt x="3428261" y="2270390"/>
                  <a:pt x="3852909" y="2413912"/>
                </a:cubicBezTo>
                <a:cubicBezTo>
                  <a:pt x="4277558" y="2557434"/>
                  <a:pt x="4631185" y="2811928"/>
                  <a:pt x="4989251" y="2999839"/>
                </a:cubicBezTo>
                <a:cubicBezTo>
                  <a:pt x="5347317" y="3187750"/>
                  <a:pt x="5720179" y="3516223"/>
                  <a:pt x="6001305" y="3541376"/>
                </a:cubicBezTo>
                <a:cubicBezTo>
                  <a:pt x="6282431" y="3566529"/>
                  <a:pt x="6523608" y="3313516"/>
                  <a:pt x="6676008" y="3150759"/>
                </a:cubicBezTo>
                <a:cubicBezTo>
                  <a:pt x="6828408" y="2988002"/>
                  <a:pt x="6934940" y="2773458"/>
                  <a:pt x="6915705" y="2564833"/>
                </a:cubicBezTo>
                <a:cubicBezTo>
                  <a:pt x="6896470" y="2356208"/>
                  <a:pt x="6644936" y="2089878"/>
                  <a:pt x="6560598" y="1899008"/>
                </a:cubicBezTo>
                <a:cubicBezTo>
                  <a:pt x="6476260" y="1708138"/>
                  <a:pt x="6411157" y="1595687"/>
                  <a:pt x="6409678" y="1419613"/>
                </a:cubicBezTo>
                <a:cubicBezTo>
                  <a:pt x="6408199" y="1243539"/>
                  <a:pt x="6451107" y="1002363"/>
                  <a:pt x="6551721" y="842565"/>
                </a:cubicBezTo>
                <a:cubicBezTo>
                  <a:pt x="6652335" y="682767"/>
                  <a:pt x="6843205" y="595470"/>
                  <a:pt x="7013360" y="460825"/>
                </a:cubicBezTo>
                <a:cubicBezTo>
                  <a:pt x="7183515" y="326180"/>
                  <a:pt x="7572653" y="34697"/>
                  <a:pt x="7572653" y="34697"/>
                </a:cubicBezTo>
                <a:cubicBezTo>
                  <a:pt x="7665868" y="-37804"/>
                  <a:pt x="7572653" y="25819"/>
                  <a:pt x="7572653" y="25819"/>
                </a:cubicBezTo>
                <a:lnTo>
                  <a:pt x="7572653" y="16942"/>
                </a:lnTo>
                <a:lnTo>
                  <a:pt x="7572653" y="8064"/>
                </a:lnTo>
              </a:path>
            </a:pathLst>
          </a:custGeom>
          <a:noFill/>
          <a:ln w="603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929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3.amazonaws.com/dk-production/images/57095/large/Gulf_of_Sidra.jpg?1384189765">
            <a:extLst>
              <a:ext uri="{FF2B5EF4-FFF2-40B4-BE49-F238E27FC236}">
                <a16:creationId xmlns:a16="http://schemas.microsoft.com/office/drawing/2014/main" id="{F8B5ED7F-5C82-48A8-B3B5-49AAD4A33A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 y="2286000"/>
            <a:ext cx="9122093" cy="4648200"/>
          </a:xfrm>
          <a:prstGeom prst="rect">
            <a:avLst/>
          </a:prstGeom>
          <a:noFill/>
          <a:extLst>
            <a:ext uri="{909E8E84-426E-40DD-AFC4-6F175D3DCCD1}">
              <a14:hiddenFill xmlns:a14="http://schemas.microsoft.com/office/drawing/2010/main">
                <a:solidFill>
                  <a:srgbClr val="FFFFFF"/>
                </a:solidFill>
              </a14:hiddenFill>
            </a:ext>
          </a:extLst>
        </p:spPr>
      </p:pic>
      <p:sp>
        <p:nvSpPr>
          <p:cNvPr id="4" name="Freeform: Shape 3">
            <a:extLst>
              <a:ext uri="{FF2B5EF4-FFF2-40B4-BE49-F238E27FC236}">
                <a16:creationId xmlns:a16="http://schemas.microsoft.com/office/drawing/2014/main" id="{554EA07D-4AA6-4F9A-9F49-089A45CDC1C2}"/>
              </a:ext>
            </a:extLst>
          </p:cNvPr>
          <p:cNvSpPr/>
          <p:nvPr/>
        </p:nvSpPr>
        <p:spPr>
          <a:xfrm>
            <a:off x="878889" y="2388907"/>
            <a:ext cx="7614081" cy="3543117"/>
          </a:xfrm>
          <a:custGeom>
            <a:avLst/>
            <a:gdLst>
              <a:gd name="connsiteX0" fmla="*/ 0 w 7614081"/>
              <a:gd name="connsiteY0" fmla="*/ 96841 h 3543117"/>
              <a:gd name="connsiteX1" fmla="*/ 949911 w 7614081"/>
              <a:gd name="connsiteY1" fmla="*/ 744910 h 3543117"/>
              <a:gd name="connsiteX2" fmla="*/ 1420428 w 7614081"/>
              <a:gd name="connsiteY2" fmla="*/ 1703699 h 3543117"/>
              <a:gd name="connsiteX3" fmla="*/ 2441360 w 7614081"/>
              <a:gd name="connsiteY3" fmla="*/ 2138705 h 3543117"/>
              <a:gd name="connsiteX4" fmla="*/ 3852909 w 7614081"/>
              <a:gd name="connsiteY4" fmla="*/ 2413912 h 3543117"/>
              <a:gd name="connsiteX5" fmla="*/ 4989251 w 7614081"/>
              <a:gd name="connsiteY5" fmla="*/ 2999839 h 3543117"/>
              <a:gd name="connsiteX6" fmla="*/ 6001305 w 7614081"/>
              <a:gd name="connsiteY6" fmla="*/ 3541376 h 3543117"/>
              <a:gd name="connsiteX7" fmla="*/ 6676008 w 7614081"/>
              <a:gd name="connsiteY7" fmla="*/ 3150759 h 3543117"/>
              <a:gd name="connsiteX8" fmla="*/ 6915705 w 7614081"/>
              <a:gd name="connsiteY8" fmla="*/ 2564833 h 3543117"/>
              <a:gd name="connsiteX9" fmla="*/ 6560598 w 7614081"/>
              <a:gd name="connsiteY9" fmla="*/ 1899008 h 3543117"/>
              <a:gd name="connsiteX10" fmla="*/ 6409678 w 7614081"/>
              <a:gd name="connsiteY10" fmla="*/ 1419613 h 3543117"/>
              <a:gd name="connsiteX11" fmla="*/ 6551721 w 7614081"/>
              <a:gd name="connsiteY11" fmla="*/ 842565 h 3543117"/>
              <a:gd name="connsiteX12" fmla="*/ 7013360 w 7614081"/>
              <a:gd name="connsiteY12" fmla="*/ 460825 h 3543117"/>
              <a:gd name="connsiteX13" fmla="*/ 7572653 w 7614081"/>
              <a:gd name="connsiteY13" fmla="*/ 34697 h 3543117"/>
              <a:gd name="connsiteX14" fmla="*/ 7572653 w 7614081"/>
              <a:gd name="connsiteY14" fmla="*/ 25819 h 3543117"/>
              <a:gd name="connsiteX15" fmla="*/ 7572653 w 7614081"/>
              <a:gd name="connsiteY15" fmla="*/ 16942 h 3543117"/>
              <a:gd name="connsiteX16" fmla="*/ 7572653 w 7614081"/>
              <a:gd name="connsiteY16" fmla="*/ 8064 h 354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14081" h="3543117">
                <a:moveTo>
                  <a:pt x="0" y="96841"/>
                </a:moveTo>
                <a:cubicBezTo>
                  <a:pt x="356586" y="286970"/>
                  <a:pt x="713173" y="477100"/>
                  <a:pt x="949911" y="744910"/>
                </a:cubicBezTo>
                <a:cubicBezTo>
                  <a:pt x="1186649" y="1012720"/>
                  <a:pt x="1171853" y="1471400"/>
                  <a:pt x="1420428" y="1703699"/>
                </a:cubicBezTo>
                <a:cubicBezTo>
                  <a:pt x="1669003" y="1935998"/>
                  <a:pt x="2035947" y="2020336"/>
                  <a:pt x="2441360" y="2138705"/>
                </a:cubicBezTo>
                <a:cubicBezTo>
                  <a:pt x="2846774" y="2257074"/>
                  <a:pt x="3428261" y="2270390"/>
                  <a:pt x="3852909" y="2413912"/>
                </a:cubicBezTo>
                <a:cubicBezTo>
                  <a:pt x="4277558" y="2557434"/>
                  <a:pt x="4631185" y="2811928"/>
                  <a:pt x="4989251" y="2999839"/>
                </a:cubicBezTo>
                <a:cubicBezTo>
                  <a:pt x="5347317" y="3187750"/>
                  <a:pt x="5720179" y="3516223"/>
                  <a:pt x="6001305" y="3541376"/>
                </a:cubicBezTo>
                <a:cubicBezTo>
                  <a:pt x="6282431" y="3566529"/>
                  <a:pt x="6523608" y="3313516"/>
                  <a:pt x="6676008" y="3150759"/>
                </a:cubicBezTo>
                <a:cubicBezTo>
                  <a:pt x="6828408" y="2988002"/>
                  <a:pt x="6934940" y="2773458"/>
                  <a:pt x="6915705" y="2564833"/>
                </a:cubicBezTo>
                <a:cubicBezTo>
                  <a:pt x="6896470" y="2356208"/>
                  <a:pt x="6644936" y="2089878"/>
                  <a:pt x="6560598" y="1899008"/>
                </a:cubicBezTo>
                <a:cubicBezTo>
                  <a:pt x="6476260" y="1708138"/>
                  <a:pt x="6411157" y="1595687"/>
                  <a:pt x="6409678" y="1419613"/>
                </a:cubicBezTo>
                <a:cubicBezTo>
                  <a:pt x="6408199" y="1243539"/>
                  <a:pt x="6451107" y="1002363"/>
                  <a:pt x="6551721" y="842565"/>
                </a:cubicBezTo>
                <a:cubicBezTo>
                  <a:pt x="6652335" y="682767"/>
                  <a:pt x="6843205" y="595470"/>
                  <a:pt x="7013360" y="460825"/>
                </a:cubicBezTo>
                <a:cubicBezTo>
                  <a:pt x="7183515" y="326180"/>
                  <a:pt x="7572653" y="34697"/>
                  <a:pt x="7572653" y="34697"/>
                </a:cubicBezTo>
                <a:cubicBezTo>
                  <a:pt x="7665868" y="-37804"/>
                  <a:pt x="7572653" y="25819"/>
                  <a:pt x="7572653" y="25819"/>
                </a:cubicBezTo>
                <a:lnTo>
                  <a:pt x="7572653" y="16942"/>
                </a:lnTo>
                <a:lnTo>
                  <a:pt x="7572653" y="8064"/>
                </a:lnTo>
              </a:path>
            </a:pathLst>
          </a:custGeom>
          <a:noFill/>
          <a:ln w="603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reeform: Shape 1">
            <a:extLst>
              <a:ext uri="{FF2B5EF4-FFF2-40B4-BE49-F238E27FC236}">
                <a16:creationId xmlns:a16="http://schemas.microsoft.com/office/drawing/2014/main" id="{DBC5D328-FAA4-4DFE-8D4B-989D2C0BA1EC}"/>
              </a:ext>
            </a:extLst>
          </p:cNvPr>
          <p:cNvSpPr/>
          <p:nvPr/>
        </p:nvSpPr>
        <p:spPr>
          <a:xfrm>
            <a:off x="1695635" y="2352583"/>
            <a:ext cx="5779363" cy="2823166"/>
          </a:xfrm>
          <a:custGeom>
            <a:avLst/>
            <a:gdLst>
              <a:gd name="connsiteX0" fmla="*/ 0 w 5779363"/>
              <a:gd name="connsiteY0" fmla="*/ 0 h 2823166"/>
              <a:gd name="connsiteX1" fmla="*/ 692458 w 5779363"/>
              <a:gd name="connsiteY1" fmla="*/ 470516 h 2823166"/>
              <a:gd name="connsiteX2" fmla="*/ 1207363 w 5779363"/>
              <a:gd name="connsiteY2" fmla="*/ 1233996 h 2823166"/>
              <a:gd name="connsiteX3" fmla="*/ 1526959 w 5779363"/>
              <a:gd name="connsiteY3" fmla="*/ 1704512 h 2823166"/>
              <a:gd name="connsiteX4" fmla="*/ 2423604 w 5779363"/>
              <a:gd name="connsiteY4" fmla="*/ 1793289 h 2823166"/>
              <a:gd name="connsiteX5" fmla="*/ 3169328 w 5779363"/>
              <a:gd name="connsiteY5" fmla="*/ 2086252 h 2823166"/>
              <a:gd name="connsiteX6" fmla="*/ 3870664 w 5779363"/>
              <a:gd name="connsiteY6" fmla="*/ 2414726 h 2823166"/>
              <a:gd name="connsiteX7" fmla="*/ 4678532 w 5779363"/>
              <a:gd name="connsiteY7" fmla="*/ 2787588 h 2823166"/>
              <a:gd name="connsiteX8" fmla="*/ 5282214 w 5779363"/>
              <a:gd name="connsiteY8" fmla="*/ 2769833 h 2823166"/>
              <a:gd name="connsiteX9" fmla="*/ 5468645 w 5779363"/>
              <a:gd name="connsiteY9" fmla="*/ 2450236 h 2823166"/>
              <a:gd name="connsiteX10" fmla="*/ 5291091 w 5779363"/>
              <a:gd name="connsiteY10" fmla="*/ 2006353 h 2823166"/>
              <a:gd name="connsiteX11" fmla="*/ 5033639 w 5779363"/>
              <a:gd name="connsiteY11" fmla="*/ 1695634 h 2823166"/>
              <a:gd name="connsiteX12" fmla="*/ 4856085 w 5779363"/>
              <a:gd name="connsiteY12" fmla="*/ 1251751 h 2823166"/>
              <a:gd name="connsiteX13" fmla="*/ 4856085 w 5779363"/>
              <a:gd name="connsiteY13" fmla="*/ 923277 h 2823166"/>
              <a:gd name="connsiteX14" fmla="*/ 5069149 w 5779363"/>
              <a:gd name="connsiteY14" fmla="*/ 639192 h 2823166"/>
              <a:gd name="connsiteX15" fmla="*/ 5388746 w 5779363"/>
              <a:gd name="connsiteY15" fmla="*/ 399495 h 2823166"/>
              <a:gd name="connsiteX16" fmla="*/ 5779363 w 5779363"/>
              <a:gd name="connsiteY16" fmla="*/ 150920 h 2823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79363" h="2823166">
                <a:moveTo>
                  <a:pt x="0" y="0"/>
                </a:moveTo>
                <a:cubicBezTo>
                  <a:pt x="245615" y="132425"/>
                  <a:pt x="491231" y="264850"/>
                  <a:pt x="692458" y="470516"/>
                </a:cubicBezTo>
                <a:cubicBezTo>
                  <a:pt x="893685" y="676182"/>
                  <a:pt x="1207363" y="1233996"/>
                  <a:pt x="1207363" y="1233996"/>
                </a:cubicBezTo>
                <a:cubicBezTo>
                  <a:pt x="1346446" y="1439662"/>
                  <a:pt x="1324252" y="1611296"/>
                  <a:pt x="1526959" y="1704512"/>
                </a:cubicBezTo>
                <a:cubicBezTo>
                  <a:pt x="1729666" y="1797728"/>
                  <a:pt x="2149876" y="1729666"/>
                  <a:pt x="2423604" y="1793289"/>
                </a:cubicBezTo>
                <a:cubicBezTo>
                  <a:pt x="2697332" y="1856912"/>
                  <a:pt x="2928151" y="1982679"/>
                  <a:pt x="3169328" y="2086252"/>
                </a:cubicBezTo>
                <a:cubicBezTo>
                  <a:pt x="3410505" y="2189825"/>
                  <a:pt x="3870664" y="2414726"/>
                  <a:pt x="3870664" y="2414726"/>
                </a:cubicBezTo>
                <a:cubicBezTo>
                  <a:pt x="4122198" y="2531615"/>
                  <a:pt x="4443274" y="2728404"/>
                  <a:pt x="4678532" y="2787588"/>
                </a:cubicBezTo>
                <a:cubicBezTo>
                  <a:pt x="4913790" y="2846772"/>
                  <a:pt x="5150529" y="2826058"/>
                  <a:pt x="5282214" y="2769833"/>
                </a:cubicBezTo>
                <a:cubicBezTo>
                  <a:pt x="5413899" y="2713608"/>
                  <a:pt x="5467166" y="2577483"/>
                  <a:pt x="5468645" y="2450236"/>
                </a:cubicBezTo>
                <a:cubicBezTo>
                  <a:pt x="5470124" y="2322989"/>
                  <a:pt x="5363592" y="2132120"/>
                  <a:pt x="5291091" y="2006353"/>
                </a:cubicBezTo>
                <a:cubicBezTo>
                  <a:pt x="5218590" y="1880586"/>
                  <a:pt x="5106140" y="1821401"/>
                  <a:pt x="5033639" y="1695634"/>
                </a:cubicBezTo>
                <a:cubicBezTo>
                  <a:pt x="4961138" y="1569867"/>
                  <a:pt x="4885677" y="1380477"/>
                  <a:pt x="4856085" y="1251751"/>
                </a:cubicBezTo>
                <a:cubicBezTo>
                  <a:pt x="4826493" y="1123025"/>
                  <a:pt x="4820574" y="1025370"/>
                  <a:pt x="4856085" y="923277"/>
                </a:cubicBezTo>
                <a:cubicBezTo>
                  <a:pt x="4891596" y="821184"/>
                  <a:pt x="4980372" y="726489"/>
                  <a:pt x="5069149" y="639192"/>
                </a:cubicBezTo>
                <a:cubicBezTo>
                  <a:pt x="5157926" y="551895"/>
                  <a:pt x="5270377" y="480874"/>
                  <a:pt x="5388746" y="399495"/>
                </a:cubicBezTo>
                <a:cubicBezTo>
                  <a:pt x="5507115" y="318116"/>
                  <a:pt x="5643239" y="234518"/>
                  <a:pt x="5779363" y="150920"/>
                </a:cubicBezTo>
              </a:path>
            </a:pathLst>
          </a:custGeom>
          <a:noFill/>
          <a:ln w="698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28015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upload.wikimedia.org/wikipedia/commons/d/db/Gulf_of_Sidra_incident_table_1989.jpg">
            <a:extLst>
              <a:ext uri="{FF2B5EF4-FFF2-40B4-BE49-F238E27FC236}">
                <a16:creationId xmlns:a16="http://schemas.microsoft.com/office/drawing/2014/main" id="{EFEB0BFF-9B88-45DF-9B25-D348CE6FD4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130793" y="-1155207"/>
            <a:ext cx="6882414" cy="914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7428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84014-E0FB-4E8C-A942-B028132807B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9F1C790-F79E-489F-9C97-928C049D3C2D}"/>
              </a:ext>
            </a:extLst>
          </p:cNvPr>
          <p:cNvSpPr>
            <a:spLocks noGrp="1"/>
          </p:cNvSpPr>
          <p:nvPr>
            <p:ph idx="1"/>
          </p:nvPr>
        </p:nvSpPr>
        <p:spPr/>
        <p:txBody>
          <a:bodyPr/>
          <a:lstStyle/>
          <a:p>
            <a:endParaRPr lang="en-US"/>
          </a:p>
        </p:txBody>
      </p:sp>
      <p:pic>
        <p:nvPicPr>
          <p:cNvPr id="7170" name="Picture 2" descr="http://bambinoides.com/wp-content/uploads/2016/04/Berlin%E2%80%B2s-La-Belle-nightclub-bombing-_2-666x440.jpg">
            <a:extLst>
              <a:ext uri="{FF2B5EF4-FFF2-40B4-BE49-F238E27FC236}">
                <a16:creationId xmlns:a16="http://schemas.microsoft.com/office/drawing/2014/main" id="{29F588AA-3D14-4B49-A034-936641FB0B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40"/>
            <a:ext cx="9112908" cy="685874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EE32BDC-4C63-4E9F-80E9-DBE93E49E6AD}"/>
              </a:ext>
            </a:extLst>
          </p:cNvPr>
          <p:cNvSpPr txBox="1"/>
          <p:nvPr/>
        </p:nvSpPr>
        <p:spPr>
          <a:xfrm>
            <a:off x="1371600" y="274638"/>
            <a:ext cx="4191000" cy="369332"/>
          </a:xfrm>
          <a:prstGeom prst="rect">
            <a:avLst/>
          </a:prstGeom>
          <a:noFill/>
        </p:spPr>
        <p:txBody>
          <a:bodyPr wrap="square" rtlCol="0">
            <a:spAutoFit/>
          </a:bodyPr>
          <a:lstStyle/>
          <a:p>
            <a:r>
              <a:rPr lang="en-US" dirty="0">
                <a:highlight>
                  <a:srgbClr val="FFFF00"/>
                </a:highlight>
              </a:rPr>
              <a:t>1986 Germany 3 Dead </a:t>
            </a:r>
          </a:p>
        </p:txBody>
      </p:sp>
    </p:spTree>
    <p:extLst>
      <p:ext uri="{BB962C8B-B14F-4D97-AF65-F5344CB8AC3E}">
        <p14:creationId xmlns:p14="http://schemas.microsoft.com/office/powerpoint/2010/main" val="439838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coverbrowser.com/image/time/3300-1.jpg">
            <a:hlinkClick r:id="rId2"/>
            <a:extLst>
              <a:ext uri="{FF2B5EF4-FFF2-40B4-BE49-F238E27FC236}">
                <a16:creationId xmlns:a16="http://schemas.microsoft.com/office/drawing/2014/main" id="{92BB61F1-2859-429A-A2F2-52799A3BC0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63658" cy="6798816"/>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http://b.vimeocdn.com/ts/136/834/136834773_640.jpg">
            <a:extLst>
              <a:ext uri="{FF2B5EF4-FFF2-40B4-BE49-F238E27FC236}">
                <a16:creationId xmlns:a16="http://schemas.microsoft.com/office/drawing/2014/main" id="{E3F0B537-C63D-41C5-A082-0C402356A6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371600"/>
            <a:ext cx="4572000" cy="3429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C1F6A57-BEC3-4F61-AA6D-5C80EEA0235A}"/>
              </a:ext>
            </a:extLst>
          </p:cNvPr>
          <p:cNvSpPr txBox="1"/>
          <p:nvPr/>
        </p:nvSpPr>
        <p:spPr>
          <a:xfrm>
            <a:off x="5334000" y="5029200"/>
            <a:ext cx="3276600" cy="1754326"/>
          </a:xfrm>
          <a:prstGeom prst="rect">
            <a:avLst/>
          </a:prstGeom>
          <a:noFill/>
        </p:spPr>
        <p:txBody>
          <a:bodyPr wrap="square" rtlCol="0">
            <a:spAutoFit/>
          </a:bodyPr>
          <a:lstStyle/>
          <a:p>
            <a:r>
              <a:rPr lang="en-US" dirty="0">
                <a:hlinkClick r:id="rId5"/>
              </a:rPr>
              <a:t>https://www.youtube.com/watch?v=13xx1J5FdNE</a:t>
            </a:r>
            <a:endParaRPr lang="en-US" dirty="0"/>
          </a:p>
          <a:p>
            <a:endParaRPr lang="en-US" dirty="0"/>
          </a:p>
          <a:p>
            <a:r>
              <a:rPr lang="en-US" dirty="0">
                <a:hlinkClick r:id="rId6"/>
              </a:rPr>
              <a:t>https://www.youtube.com/watch?v=pgqDT2mlENo</a:t>
            </a:r>
            <a:endParaRPr lang="en-US" dirty="0"/>
          </a:p>
          <a:p>
            <a:endParaRPr lang="en-US" dirty="0"/>
          </a:p>
        </p:txBody>
      </p:sp>
    </p:spTree>
    <p:extLst>
      <p:ext uri="{BB962C8B-B14F-4D97-AF65-F5344CB8AC3E}">
        <p14:creationId xmlns:p14="http://schemas.microsoft.com/office/powerpoint/2010/main" val="39548592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piazzadcara.files.wordpress.com/2013/04/pan-am-103-file.jpg">
            <a:extLst>
              <a:ext uri="{FF2B5EF4-FFF2-40B4-BE49-F238E27FC236}">
                <a16:creationId xmlns:a16="http://schemas.microsoft.com/office/drawing/2014/main" id="{021F6217-C2B5-4127-8D1F-5C3052B554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5625E0E-6F63-4234-9CCD-DAE92E72C8D6}"/>
              </a:ext>
            </a:extLst>
          </p:cNvPr>
          <p:cNvSpPr txBox="1"/>
          <p:nvPr/>
        </p:nvSpPr>
        <p:spPr>
          <a:xfrm>
            <a:off x="2133600" y="304800"/>
            <a:ext cx="5486400" cy="369332"/>
          </a:xfrm>
          <a:prstGeom prst="rect">
            <a:avLst/>
          </a:prstGeom>
          <a:noFill/>
        </p:spPr>
        <p:txBody>
          <a:bodyPr wrap="square" rtlCol="0">
            <a:spAutoFit/>
          </a:bodyPr>
          <a:lstStyle/>
          <a:p>
            <a:r>
              <a:rPr lang="en-US" dirty="0">
                <a:highlight>
                  <a:srgbClr val="FFFF00"/>
                </a:highlight>
              </a:rPr>
              <a:t>1988 Pan Am 103</a:t>
            </a:r>
          </a:p>
        </p:txBody>
      </p:sp>
    </p:spTree>
    <p:extLst>
      <p:ext uri="{BB962C8B-B14F-4D97-AF65-F5344CB8AC3E}">
        <p14:creationId xmlns:p14="http://schemas.microsoft.com/office/powerpoint/2010/main" val="36827800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3E35FB-AF48-4926-8335-C4B4DBA6DB8D}"/>
              </a:ext>
            </a:extLst>
          </p:cNvPr>
          <p:cNvSpPr>
            <a:spLocks noGrp="1"/>
          </p:cNvSpPr>
          <p:nvPr>
            <p:ph idx="1"/>
          </p:nvPr>
        </p:nvSpPr>
        <p:spPr/>
        <p:txBody>
          <a:bodyPr/>
          <a:lstStyle/>
          <a:p>
            <a:pPr marL="514350" indent="-514350">
              <a:buAutoNum type="arabicPeriod"/>
            </a:pPr>
            <a:r>
              <a:rPr lang="en-US" dirty="0"/>
              <a:t>What do you notice?</a:t>
            </a:r>
          </a:p>
          <a:p>
            <a:pPr marL="514350" indent="-514350">
              <a:buAutoNum type="arabicPeriod"/>
            </a:pPr>
            <a:r>
              <a:rPr lang="en-US" dirty="0"/>
              <a:t>Were Arabs or Muslims targeted?</a:t>
            </a:r>
          </a:p>
          <a:p>
            <a:pPr marL="514350" indent="-514350">
              <a:buAutoNum type="arabicPeriod"/>
            </a:pPr>
            <a:r>
              <a:rPr lang="en-US" dirty="0"/>
              <a:t>Were Americans?</a:t>
            </a:r>
          </a:p>
          <a:p>
            <a:pPr marL="514350" indent="-514350">
              <a:buAutoNum type="arabicPeriod"/>
            </a:pPr>
            <a:r>
              <a:rPr lang="en-US" dirty="0"/>
              <a:t>Is it possible for either side to simply stop?</a:t>
            </a:r>
          </a:p>
        </p:txBody>
      </p:sp>
    </p:spTree>
    <p:extLst>
      <p:ext uri="{BB962C8B-B14F-4D97-AF65-F5344CB8AC3E}">
        <p14:creationId xmlns:p14="http://schemas.microsoft.com/office/powerpoint/2010/main" val="10687584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495800" cy="1143000"/>
          </a:xfrm>
        </p:spPr>
        <p:txBody>
          <a:bodyPr/>
          <a:lstStyle/>
          <a:p>
            <a:r>
              <a:rPr lang="en-US" dirty="0"/>
              <a:t>	I		</a:t>
            </a:r>
          </a:p>
        </p:txBody>
      </p:sp>
      <p:pic>
        <p:nvPicPr>
          <p:cNvPr id="3075" name="Picture 3"/>
          <p:cNvPicPr>
            <a:picLocks noChangeAspect="1" noChangeArrowheads="1"/>
          </p:cNvPicPr>
          <p:nvPr/>
        </p:nvPicPr>
        <p:blipFill>
          <a:blip r:embed="rId2" cstate="print"/>
          <a:srcRect/>
          <a:stretch>
            <a:fillRect/>
          </a:stretch>
        </p:blipFill>
        <p:spPr bwMode="auto">
          <a:xfrm>
            <a:off x="0" y="0"/>
            <a:ext cx="4191000" cy="4191000"/>
          </a:xfrm>
          <a:prstGeom prst="rect">
            <a:avLst/>
          </a:prstGeom>
          <a:noFill/>
          <a:ln w="9525">
            <a:noFill/>
            <a:miter lim="800000"/>
            <a:headEnd/>
            <a:tailEnd/>
          </a:ln>
        </p:spPr>
      </p:pic>
      <p:pic>
        <p:nvPicPr>
          <p:cNvPr id="3076" name="Picture 4"/>
          <p:cNvPicPr>
            <a:picLocks noChangeAspect="1" noChangeArrowheads="1"/>
          </p:cNvPicPr>
          <p:nvPr/>
        </p:nvPicPr>
        <p:blipFill>
          <a:blip r:embed="rId3" cstate="print"/>
          <a:srcRect/>
          <a:stretch>
            <a:fillRect/>
          </a:stretch>
        </p:blipFill>
        <p:spPr bwMode="auto">
          <a:xfrm>
            <a:off x="914400" y="5105400"/>
            <a:ext cx="1025525" cy="1406525"/>
          </a:xfrm>
          <a:prstGeom prst="rect">
            <a:avLst/>
          </a:prstGeom>
          <a:noFill/>
          <a:ln w="9525">
            <a:noFill/>
            <a:miter lim="800000"/>
            <a:headEnd/>
            <a:tailEnd/>
          </a:ln>
        </p:spPr>
      </p:pic>
      <p:pic>
        <p:nvPicPr>
          <p:cNvPr id="3077" name="Picture 5"/>
          <p:cNvPicPr>
            <a:picLocks noChangeAspect="1" noChangeArrowheads="1"/>
          </p:cNvPicPr>
          <p:nvPr/>
        </p:nvPicPr>
        <p:blipFill>
          <a:blip r:embed="rId4" cstate="print"/>
          <a:srcRect/>
          <a:stretch>
            <a:fillRect/>
          </a:stretch>
        </p:blipFill>
        <p:spPr bwMode="auto">
          <a:xfrm>
            <a:off x="2133600" y="5105400"/>
            <a:ext cx="969963" cy="1438275"/>
          </a:xfrm>
          <a:prstGeom prst="rect">
            <a:avLst/>
          </a:prstGeom>
          <a:noFill/>
          <a:ln w="9525">
            <a:noFill/>
            <a:miter lim="800000"/>
            <a:headEnd/>
            <a:tailEnd/>
          </a:ln>
        </p:spPr>
      </p:pic>
      <p:pic>
        <p:nvPicPr>
          <p:cNvPr id="3078" name="Picture 6"/>
          <p:cNvPicPr>
            <a:picLocks noChangeAspect="1" noChangeArrowheads="1"/>
          </p:cNvPicPr>
          <p:nvPr/>
        </p:nvPicPr>
        <p:blipFill>
          <a:blip r:embed="rId5" cstate="print"/>
          <a:srcRect/>
          <a:stretch>
            <a:fillRect/>
          </a:stretch>
        </p:blipFill>
        <p:spPr bwMode="auto">
          <a:xfrm>
            <a:off x="3276600" y="5105400"/>
            <a:ext cx="1176338" cy="1438275"/>
          </a:xfrm>
          <a:prstGeom prst="rect">
            <a:avLst/>
          </a:prstGeom>
          <a:noFill/>
          <a:ln w="9525">
            <a:noFill/>
            <a:miter lim="800000"/>
            <a:headEnd/>
            <a:tailEnd/>
          </a:ln>
        </p:spPr>
      </p:pic>
      <p:pic>
        <p:nvPicPr>
          <p:cNvPr id="3079" name="Picture 7"/>
          <p:cNvPicPr>
            <a:picLocks noChangeAspect="1" noChangeArrowheads="1"/>
          </p:cNvPicPr>
          <p:nvPr/>
        </p:nvPicPr>
        <p:blipFill>
          <a:blip r:embed="rId6" cstate="print"/>
          <a:srcRect/>
          <a:stretch>
            <a:fillRect/>
          </a:stretch>
        </p:blipFill>
        <p:spPr bwMode="auto">
          <a:xfrm>
            <a:off x="4800600" y="5105400"/>
            <a:ext cx="1828800" cy="1358900"/>
          </a:xfrm>
          <a:prstGeom prst="rect">
            <a:avLst/>
          </a:prstGeom>
          <a:noFill/>
          <a:ln w="9525">
            <a:noFill/>
            <a:miter lim="800000"/>
            <a:headEnd/>
            <a:tailEnd/>
          </a:ln>
        </p:spPr>
      </p:pic>
      <p:sp>
        <p:nvSpPr>
          <p:cNvPr id="3080" name="Rectangle 8"/>
          <p:cNvSpPr>
            <a:spLocks noChangeArrowheads="1"/>
          </p:cNvSpPr>
          <p:nvPr/>
        </p:nvSpPr>
        <p:spPr bwMode="auto">
          <a:xfrm>
            <a:off x="762000" y="4800600"/>
            <a:ext cx="4572000" cy="2462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7038975" algn="l"/>
              </a:tabLst>
            </a:pPr>
            <a:r>
              <a:rPr kumimoji="0" lang="en-US" sz="1000" b="1" i="0" u="none" strike="noStrike" cap="none" normalizeH="0" baseline="0" dirty="0">
                <a:ln>
                  <a:noFill/>
                </a:ln>
                <a:solidFill>
                  <a:schemeClr val="tx1"/>
                </a:solidFill>
                <a:effectLst/>
                <a:latin typeface="Arial" pitchFamily="34" charset="0"/>
                <a:ea typeface="Times New Roman" pitchFamily="18" charset="0"/>
              </a:rPr>
              <a:t>Shah                            </a:t>
            </a:r>
            <a:r>
              <a:rPr kumimoji="0" lang="en-US" sz="1000" b="1" i="0" u="none" strike="noStrike" cap="none" normalizeH="0" baseline="0" dirty="0" err="1">
                <a:ln>
                  <a:noFill/>
                </a:ln>
                <a:solidFill>
                  <a:schemeClr val="tx1"/>
                </a:solidFill>
                <a:effectLst/>
                <a:latin typeface="Arial" pitchFamily="34" charset="0"/>
                <a:ea typeface="Times New Roman" pitchFamily="18" charset="0"/>
              </a:rPr>
              <a:t>Mossadiq</a:t>
            </a:r>
            <a:r>
              <a:rPr kumimoji="0" lang="en-US" sz="1000" b="1" i="0" u="none" strike="noStrike" cap="none" normalizeH="0" baseline="0" dirty="0">
                <a:ln>
                  <a:noFill/>
                </a:ln>
                <a:solidFill>
                  <a:schemeClr val="tx1"/>
                </a:solidFill>
                <a:effectLst/>
                <a:latin typeface="Arial" pitchFamily="34" charset="0"/>
                <a:ea typeface="Times New Roman" pitchFamily="18" charset="0"/>
              </a:rPr>
              <a:t>                   Ayatollah Khomeini</a:t>
            </a:r>
            <a:endParaRPr kumimoji="0" lang="en-US" sz="1800" b="0" i="0" u="none" strike="noStrike" cap="none" normalizeH="0" baseline="0" dirty="0">
              <a:ln>
                <a:noFill/>
              </a:ln>
              <a:solidFill>
                <a:schemeClr val="tx1"/>
              </a:solidFill>
              <a:effectLst/>
              <a:latin typeface="Arial" pitchFamily="34" charset="0"/>
            </a:endParaRPr>
          </a:p>
        </p:txBody>
      </p:sp>
      <p:sp>
        <p:nvSpPr>
          <p:cNvPr id="9" name="TextBox 8"/>
          <p:cNvSpPr txBox="1"/>
          <p:nvPr/>
        </p:nvSpPr>
        <p:spPr>
          <a:xfrm>
            <a:off x="4343400" y="838200"/>
            <a:ext cx="3886200" cy="369332"/>
          </a:xfrm>
          <a:prstGeom prst="rect">
            <a:avLst/>
          </a:prstGeom>
          <a:noFill/>
        </p:spPr>
        <p:txBody>
          <a:bodyPr wrap="square" rtlCol="0">
            <a:spAutoFit/>
          </a:bodyPr>
          <a:lstStyle/>
          <a:p>
            <a:r>
              <a:rPr lang="en-US" dirty="0"/>
              <a:t>Iran=</a:t>
            </a:r>
            <a:r>
              <a:rPr lang="en-US" dirty="0" err="1"/>
              <a:t>Shia</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www.iranpoliticsclub.net/history/reza-shah-MRP2/images/Mossadeq%20on%20military%20trial%20in%20Iran%201953.jpg">
            <a:extLst>
              <a:ext uri="{FF2B5EF4-FFF2-40B4-BE49-F238E27FC236}">
                <a16:creationId xmlns:a16="http://schemas.microsoft.com/office/drawing/2014/main" id="{CE93A96D-7BE1-4B77-A1AD-FBEF15EEF9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4995821" cy="4953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2EEBAA9-5679-4903-BB5A-AE3ECC694D49}"/>
              </a:ext>
            </a:extLst>
          </p:cNvPr>
          <p:cNvSpPr txBox="1"/>
          <p:nvPr/>
        </p:nvSpPr>
        <p:spPr>
          <a:xfrm>
            <a:off x="5181600" y="152400"/>
            <a:ext cx="3352800" cy="923330"/>
          </a:xfrm>
          <a:prstGeom prst="rect">
            <a:avLst/>
          </a:prstGeom>
          <a:noFill/>
        </p:spPr>
        <p:txBody>
          <a:bodyPr wrap="square" rtlCol="0">
            <a:spAutoFit/>
          </a:bodyPr>
          <a:lstStyle/>
          <a:p>
            <a:r>
              <a:rPr lang="en-US" dirty="0" err="1"/>
              <a:t>Mossadiq</a:t>
            </a:r>
            <a:r>
              <a:rPr lang="en-US" dirty="0"/>
              <a:t> Prime Minister of Iran</a:t>
            </a:r>
          </a:p>
          <a:p>
            <a:endParaRPr lang="en-US" dirty="0"/>
          </a:p>
          <a:p>
            <a:r>
              <a:rPr lang="en-US" dirty="0"/>
              <a:t>1. Nationalizes oil</a:t>
            </a:r>
          </a:p>
        </p:txBody>
      </p:sp>
      <p:pic>
        <p:nvPicPr>
          <p:cNvPr id="12292" name="Picture 4" descr="http://previewcf.turbosquid.com/Preview/2014/05/23__11_26_00/bp04.jpgc06c0936-d981-4bae-8372-2123ff36eda0Larger.jpg">
            <a:extLst>
              <a:ext uri="{FF2B5EF4-FFF2-40B4-BE49-F238E27FC236}">
                <a16:creationId xmlns:a16="http://schemas.microsoft.com/office/drawing/2014/main" id="{F7EC6BF3-2ED8-4788-9785-F68AF8F199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2590800"/>
            <a:ext cx="4343400"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1366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334962"/>
          </a:xfrm>
        </p:spPr>
        <p:txBody>
          <a:bodyPr>
            <a:normAutofit fontScale="90000"/>
          </a:bodyPr>
          <a:lstStyle/>
          <a:p>
            <a:r>
              <a:rPr lang="en-US" dirty="0"/>
              <a:t>Significance</a:t>
            </a:r>
          </a:p>
        </p:txBody>
      </p:sp>
      <p:sp>
        <p:nvSpPr>
          <p:cNvPr id="3" name="Content Placeholder 2"/>
          <p:cNvSpPr>
            <a:spLocks noGrp="1"/>
          </p:cNvSpPr>
          <p:nvPr>
            <p:ph idx="1"/>
          </p:nvPr>
        </p:nvSpPr>
        <p:spPr>
          <a:xfrm>
            <a:off x="381000" y="457201"/>
            <a:ext cx="8229600" cy="914400"/>
          </a:xfrm>
        </p:spPr>
        <p:txBody>
          <a:bodyPr>
            <a:normAutofit fontScale="70000" lnSpcReduction="20000"/>
          </a:bodyPr>
          <a:lstStyle/>
          <a:p>
            <a:pPr>
              <a:buNone/>
            </a:pPr>
            <a:r>
              <a:rPr lang="en-US" dirty="0"/>
              <a:t>	The indirect fighting between the US and Russia during the Cold War, forced both countries to change their foreign policies leading to an increased presence by both countries around the world</a:t>
            </a:r>
          </a:p>
          <a:p>
            <a:pPr>
              <a:buNone/>
            </a:pPr>
            <a:endParaRPr lang="en-US" dirty="0"/>
          </a:p>
          <a:p>
            <a:pPr>
              <a:buNone/>
            </a:pPr>
            <a:endParaRPr lang="en-US" dirty="0"/>
          </a:p>
        </p:txBody>
      </p:sp>
      <p:sp>
        <p:nvSpPr>
          <p:cNvPr id="5" name="Rectangle 4">
            <a:extLst>
              <a:ext uri="{FF2B5EF4-FFF2-40B4-BE49-F238E27FC236}">
                <a16:creationId xmlns:a16="http://schemas.microsoft.com/office/drawing/2014/main" id="{89DD3FA9-BB8D-41A0-B2B1-9E412607F9BB}"/>
              </a:ext>
            </a:extLst>
          </p:cNvPr>
          <p:cNvSpPr/>
          <p:nvPr/>
        </p:nvSpPr>
        <p:spPr>
          <a:xfrm>
            <a:off x="5179" y="2135196"/>
            <a:ext cx="3962400" cy="2585323"/>
          </a:xfrm>
          <a:prstGeom prst="rect">
            <a:avLst/>
          </a:prstGeom>
        </p:spPr>
        <p:txBody>
          <a:bodyPr wrap="square">
            <a:spAutoFit/>
          </a:bodyPr>
          <a:lstStyle/>
          <a:p>
            <a:pPr>
              <a:buNone/>
            </a:pPr>
            <a:r>
              <a:rPr lang="en-US" dirty="0"/>
              <a:t>Where?</a:t>
            </a:r>
          </a:p>
          <a:p>
            <a:endParaRPr lang="en-US" dirty="0"/>
          </a:p>
          <a:p>
            <a:pPr lvl="1"/>
            <a:r>
              <a:rPr lang="en-US" dirty="0"/>
              <a:t>Iran</a:t>
            </a:r>
            <a:endParaRPr lang="en-US" sz="3600" dirty="0"/>
          </a:p>
          <a:p>
            <a:pPr lvl="1"/>
            <a:r>
              <a:rPr lang="en-US" dirty="0"/>
              <a:t>Libya</a:t>
            </a:r>
            <a:endParaRPr lang="en-US" sz="3600" dirty="0"/>
          </a:p>
          <a:p>
            <a:pPr lvl="1"/>
            <a:r>
              <a:rPr lang="en-US" dirty="0"/>
              <a:t>Egypt</a:t>
            </a:r>
            <a:endParaRPr lang="en-US" sz="3600" dirty="0"/>
          </a:p>
          <a:p>
            <a:pPr lvl="1"/>
            <a:r>
              <a:rPr lang="en-US" dirty="0"/>
              <a:t>Afghanistan</a:t>
            </a:r>
            <a:endParaRPr lang="en-US" sz="3600" dirty="0"/>
          </a:p>
          <a:p>
            <a:pPr lvl="1"/>
            <a:r>
              <a:rPr lang="en-US" dirty="0"/>
              <a:t>Pakistan</a:t>
            </a:r>
            <a:endParaRPr lang="en-US" sz="3600" dirty="0"/>
          </a:p>
          <a:p>
            <a:pPr lvl="1"/>
            <a:r>
              <a:rPr lang="en-US" dirty="0"/>
              <a:t>Iraq</a:t>
            </a:r>
            <a:endParaRPr lang="en-US" sz="3600" dirty="0"/>
          </a:p>
          <a:p>
            <a:pPr lvl="1"/>
            <a:r>
              <a:rPr lang="en-US" dirty="0"/>
              <a:t>Arab Israeli Wars</a:t>
            </a:r>
            <a:endParaRPr lang="en-US" sz="3600" dirty="0"/>
          </a:p>
        </p:txBody>
      </p:sp>
      <p:sp>
        <p:nvSpPr>
          <p:cNvPr id="6" name="Rectangle 5">
            <a:extLst>
              <a:ext uri="{FF2B5EF4-FFF2-40B4-BE49-F238E27FC236}">
                <a16:creationId xmlns:a16="http://schemas.microsoft.com/office/drawing/2014/main" id="{E488AB7E-4383-4FDB-9220-577EFA0E883B}"/>
              </a:ext>
            </a:extLst>
          </p:cNvPr>
          <p:cNvSpPr/>
          <p:nvPr/>
        </p:nvSpPr>
        <p:spPr>
          <a:xfrm>
            <a:off x="4419600" y="2667000"/>
            <a:ext cx="4572000" cy="2031325"/>
          </a:xfrm>
          <a:prstGeom prst="rect">
            <a:avLst/>
          </a:prstGeom>
        </p:spPr>
        <p:txBody>
          <a:bodyPr>
            <a:spAutoFit/>
          </a:bodyPr>
          <a:lstStyle/>
          <a:p>
            <a:r>
              <a:rPr lang="en-US" dirty="0"/>
              <a:t>Bin Laden’s 98 Fatwah</a:t>
            </a:r>
          </a:p>
          <a:p>
            <a:endParaRPr lang="en-US" dirty="0">
              <a:solidFill>
                <a:srgbClr val="FF0000"/>
              </a:solidFill>
              <a:highlight>
                <a:srgbClr val="FFFF00"/>
              </a:highlight>
            </a:endParaRPr>
          </a:p>
          <a:p>
            <a:r>
              <a:rPr lang="en-US" dirty="0">
                <a:solidFill>
                  <a:srgbClr val="FF0000"/>
                </a:solidFill>
                <a:highlight>
                  <a:srgbClr val="FFFF00"/>
                </a:highlight>
              </a:rPr>
              <a:t>The United States has been occupying the lands of Islam in the holiest of places, the Arabian Peninsula, plundering its riches, dictating to its rulers, humiliating its people, terrorizing its neighbors</a:t>
            </a:r>
          </a:p>
        </p:txBody>
      </p:sp>
      <p:sp>
        <p:nvSpPr>
          <p:cNvPr id="7" name="Arrow: Left-Right 6">
            <a:extLst>
              <a:ext uri="{FF2B5EF4-FFF2-40B4-BE49-F238E27FC236}">
                <a16:creationId xmlns:a16="http://schemas.microsoft.com/office/drawing/2014/main" id="{938DFD28-972D-4BAC-9046-32C472BA83A7}"/>
              </a:ext>
            </a:extLst>
          </p:cNvPr>
          <p:cNvSpPr/>
          <p:nvPr/>
        </p:nvSpPr>
        <p:spPr>
          <a:xfrm>
            <a:off x="1905000" y="3505200"/>
            <a:ext cx="2286000" cy="3810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869F3-61C6-4CC8-AC0C-484D01BBE60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70B8224-A736-4053-A7C9-4C844DCE06BC}"/>
              </a:ext>
            </a:extLst>
          </p:cNvPr>
          <p:cNvSpPr>
            <a:spLocks noGrp="1"/>
          </p:cNvSpPr>
          <p:nvPr>
            <p:ph idx="1"/>
          </p:nvPr>
        </p:nvSpPr>
        <p:spPr/>
        <p:txBody>
          <a:bodyPr/>
          <a:lstStyle/>
          <a:p>
            <a:endParaRPr lang="en-US"/>
          </a:p>
        </p:txBody>
      </p:sp>
      <p:pic>
        <p:nvPicPr>
          <p:cNvPr id="13314" name="Picture 2" descr="https://tse2.mm.bing.net/th?id=OIP.b62yrvS-Nnd9u9FAWQbwzgEsEs&amp;pid=15.1&amp;P=0&amp;w=300&amp;h=300">
            <a:extLst>
              <a:ext uri="{FF2B5EF4-FFF2-40B4-BE49-F238E27FC236}">
                <a16:creationId xmlns:a16="http://schemas.microsoft.com/office/drawing/2014/main" id="{DCF89FB5-975C-470D-A885-95E5A9057F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22194"/>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7E244D2-92F7-4966-AD67-75B3BE770155}"/>
              </a:ext>
            </a:extLst>
          </p:cNvPr>
          <p:cNvSpPr txBox="1"/>
          <p:nvPr/>
        </p:nvSpPr>
        <p:spPr>
          <a:xfrm>
            <a:off x="914400" y="609600"/>
            <a:ext cx="4648200" cy="369332"/>
          </a:xfrm>
          <a:prstGeom prst="rect">
            <a:avLst/>
          </a:prstGeom>
          <a:noFill/>
        </p:spPr>
        <p:txBody>
          <a:bodyPr wrap="square" rtlCol="0">
            <a:spAutoFit/>
          </a:bodyPr>
          <a:lstStyle/>
          <a:p>
            <a:r>
              <a:rPr lang="en-US" dirty="0"/>
              <a:t>Government cannot control resources</a:t>
            </a:r>
          </a:p>
        </p:txBody>
      </p:sp>
    </p:spTree>
    <p:extLst>
      <p:ext uri="{BB962C8B-B14F-4D97-AF65-F5344CB8AC3E}">
        <p14:creationId xmlns:p14="http://schemas.microsoft.com/office/powerpoint/2010/main" val="1290791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www.clas.ufl.edu/users/mjacobs/Images/MiddleEastImages/Mossadegh-1.gif">
            <a:extLst>
              <a:ext uri="{FF2B5EF4-FFF2-40B4-BE49-F238E27FC236}">
                <a16:creationId xmlns:a16="http://schemas.microsoft.com/office/drawing/2014/main" id="{9EEC2818-63B0-41A1-89C9-A2D73CC0B5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94" y="-16276"/>
            <a:ext cx="4720260" cy="329287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B7334A8-E11B-4396-B3F5-2B33429A3014}"/>
              </a:ext>
            </a:extLst>
          </p:cNvPr>
          <p:cNvPicPr>
            <a:picLocks noChangeAspect="1" noChangeArrowheads="1"/>
          </p:cNvPicPr>
          <p:nvPr/>
        </p:nvPicPr>
        <p:blipFill>
          <a:blip r:embed="rId3" cstate="print"/>
          <a:srcRect/>
          <a:stretch>
            <a:fillRect/>
          </a:stretch>
        </p:blipFill>
        <p:spPr bwMode="auto">
          <a:xfrm>
            <a:off x="5638800" y="1905000"/>
            <a:ext cx="3505200" cy="4807441"/>
          </a:xfrm>
          <a:prstGeom prst="rect">
            <a:avLst/>
          </a:prstGeom>
          <a:noFill/>
          <a:ln w="9525">
            <a:noFill/>
            <a:miter lim="800000"/>
            <a:headEnd/>
            <a:tailEnd/>
          </a:ln>
        </p:spPr>
      </p:pic>
      <p:sp>
        <p:nvSpPr>
          <p:cNvPr id="6" name="Rectangle 5">
            <a:extLst>
              <a:ext uri="{FF2B5EF4-FFF2-40B4-BE49-F238E27FC236}">
                <a16:creationId xmlns:a16="http://schemas.microsoft.com/office/drawing/2014/main" id="{4143512F-7080-4EDD-A443-36B9690711A6}"/>
              </a:ext>
            </a:extLst>
          </p:cNvPr>
          <p:cNvSpPr/>
          <p:nvPr/>
        </p:nvSpPr>
        <p:spPr>
          <a:xfrm>
            <a:off x="5978192" y="1371600"/>
            <a:ext cx="2826415" cy="369332"/>
          </a:xfrm>
          <a:prstGeom prst="rect">
            <a:avLst/>
          </a:prstGeom>
        </p:spPr>
        <p:txBody>
          <a:bodyPr wrap="none">
            <a:spAutoFit/>
          </a:bodyPr>
          <a:lstStyle/>
          <a:p>
            <a:r>
              <a:rPr lang="en-US" dirty="0">
                <a:solidFill>
                  <a:srgbClr val="000000"/>
                </a:solidFill>
                <a:latin typeface="helvetica neue"/>
              </a:rPr>
              <a:t>Mohammad Reza Pahlavi</a:t>
            </a:r>
            <a:endParaRPr lang="en-US" dirty="0"/>
          </a:p>
        </p:txBody>
      </p:sp>
      <p:sp>
        <p:nvSpPr>
          <p:cNvPr id="4" name="Arrow: Left-Right 3">
            <a:extLst>
              <a:ext uri="{FF2B5EF4-FFF2-40B4-BE49-F238E27FC236}">
                <a16:creationId xmlns:a16="http://schemas.microsoft.com/office/drawing/2014/main" id="{97F2C3CF-281D-4909-A297-777DC00D1CCF}"/>
              </a:ext>
            </a:extLst>
          </p:cNvPr>
          <p:cNvSpPr/>
          <p:nvPr/>
        </p:nvSpPr>
        <p:spPr>
          <a:xfrm rot="1892639">
            <a:off x="3218279" y="3352201"/>
            <a:ext cx="3094722" cy="65112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Replaced</a:t>
            </a:r>
          </a:p>
        </p:txBody>
      </p:sp>
      <p:pic>
        <p:nvPicPr>
          <p:cNvPr id="14340" name="Picture 4" descr="https://tse3.mm.bing.net/th?id=OIP.c0kS_U8T4JfgvZGPG97AAQE7DG&amp;pid=15.1&amp;P=0&amp;w=280&amp;h=177">
            <a:extLst>
              <a:ext uri="{FF2B5EF4-FFF2-40B4-BE49-F238E27FC236}">
                <a16:creationId xmlns:a16="http://schemas.microsoft.com/office/drawing/2014/main" id="{B62C4C47-5EFD-4B33-A4E2-FD49CD5488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540" y="4081318"/>
            <a:ext cx="4185878" cy="26311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827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dadychery.org/wp-content/uploads/2012/09/Dain_Aeducan__Puppeteer_by_jenn_y.png">
            <a:extLst>
              <a:ext uri="{FF2B5EF4-FFF2-40B4-BE49-F238E27FC236}">
                <a16:creationId xmlns:a16="http://schemas.microsoft.com/office/drawing/2014/main" id="{AAA7AB7C-837C-4087-9EB6-1CCDF668F2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699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tse4.mm.bing.net/th?id=OIP.dZf7fBXlqQYNhTMp8lY_-wEsDF&amp;pid=15.1&amp;P=0&amp;w=241&amp;h=159">
            <a:extLst>
              <a:ext uri="{FF2B5EF4-FFF2-40B4-BE49-F238E27FC236}">
                <a16:creationId xmlns:a16="http://schemas.microsoft.com/office/drawing/2014/main" id="{93D929CD-919F-41BB-996D-8B19B078C2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085" t="-5031" r="32550" b="39623"/>
          <a:stretch/>
        </p:blipFill>
        <p:spPr bwMode="auto">
          <a:xfrm>
            <a:off x="3733800" y="533400"/>
            <a:ext cx="1524000" cy="162932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A9392987-3502-447A-85D8-78D2BD971CA6}"/>
              </a:ext>
            </a:extLst>
          </p:cNvPr>
          <p:cNvPicPr>
            <a:picLocks noChangeAspect="1" noChangeArrowheads="1"/>
          </p:cNvPicPr>
          <p:nvPr/>
        </p:nvPicPr>
        <p:blipFill rotWithShape="1">
          <a:blip r:embed="rId4" cstate="print"/>
          <a:srcRect l="17391" t="3170" r="26087" b="58789"/>
          <a:stretch/>
        </p:blipFill>
        <p:spPr bwMode="auto">
          <a:xfrm>
            <a:off x="4114800" y="3581400"/>
            <a:ext cx="952500" cy="879231"/>
          </a:xfrm>
          <a:prstGeom prst="rect">
            <a:avLst/>
          </a:prstGeom>
          <a:noFill/>
          <a:ln w="9525">
            <a:noFill/>
            <a:miter lim="800000"/>
            <a:headEnd/>
            <a:tailEnd/>
          </a:ln>
        </p:spPr>
      </p:pic>
    </p:spTree>
    <p:extLst>
      <p:ext uri="{BB962C8B-B14F-4D97-AF65-F5344CB8AC3E}">
        <p14:creationId xmlns:p14="http://schemas.microsoft.com/office/powerpoint/2010/main" val="36702080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4DF32-41CA-4F53-866A-10108931DC0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1F6EE93-6FB4-4D94-B48D-AA59326D6445}"/>
              </a:ext>
            </a:extLst>
          </p:cNvPr>
          <p:cNvSpPr>
            <a:spLocks noGrp="1"/>
          </p:cNvSpPr>
          <p:nvPr>
            <p:ph idx="1"/>
          </p:nvPr>
        </p:nvSpPr>
        <p:spPr/>
        <p:txBody>
          <a:bodyPr/>
          <a:lstStyle/>
          <a:p>
            <a:endParaRPr lang="en-US"/>
          </a:p>
        </p:txBody>
      </p:sp>
      <p:pic>
        <p:nvPicPr>
          <p:cNvPr id="18434" name="Picture 2" descr="http://static01.nyt.com/images/2014/11/22/world/middleeast/22iran-1/22iran-1-articleLarge.jpg">
            <a:extLst>
              <a:ext uri="{FF2B5EF4-FFF2-40B4-BE49-F238E27FC236}">
                <a16:creationId xmlns:a16="http://schemas.microsoft.com/office/drawing/2014/main" id="{BC2D50BA-7359-4C45-9393-3D007F7A28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9616"/>
            <a:ext cx="9174819" cy="68483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07202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5E1923FE-E712-47CD-864B-E4D61E8E4C31}"/>
              </a:ext>
            </a:extLst>
          </p:cNvPr>
          <p:cNvPicPr>
            <a:picLocks noChangeAspect="1" noChangeArrowheads="1"/>
          </p:cNvPicPr>
          <p:nvPr/>
        </p:nvPicPr>
        <p:blipFill>
          <a:blip r:embed="rId2" cstate="print"/>
          <a:srcRect/>
          <a:stretch>
            <a:fillRect/>
          </a:stretch>
        </p:blipFill>
        <p:spPr bwMode="auto">
          <a:xfrm>
            <a:off x="0" y="0"/>
            <a:ext cx="2804514" cy="3429000"/>
          </a:xfrm>
          <a:prstGeom prst="rect">
            <a:avLst/>
          </a:prstGeom>
          <a:noFill/>
          <a:ln w="9525">
            <a:noFill/>
            <a:miter lim="800000"/>
            <a:headEnd/>
            <a:tailEnd/>
          </a:ln>
        </p:spPr>
      </p:pic>
      <p:sp>
        <p:nvSpPr>
          <p:cNvPr id="7" name="TextBox 6">
            <a:extLst>
              <a:ext uri="{FF2B5EF4-FFF2-40B4-BE49-F238E27FC236}">
                <a16:creationId xmlns:a16="http://schemas.microsoft.com/office/drawing/2014/main" id="{82D27FE6-7F08-4EC5-BDD4-DFBEADE7144C}"/>
              </a:ext>
            </a:extLst>
          </p:cNvPr>
          <p:cNvSpPr txBox="1"/>
          <p:nvPr/>
        </p:nvSpPr>
        <p:spPr>
          <a:xfrm>
            <a:off x="3810000" y="381000"/>
            <a:ext cx="3657600" cy="1200329"/>
          </a:xfrm>
          <a:prstGeom prst="rect">
            <a:avLst/>
          </a:prstGeom>
          <a:noFill/>
        </p:spPr>
        <p:txBody>
          <a:bodyPr wrap="square" rtlCol="0">
            <a:spAutoFit/>
          </a:bodyPr>
          <a:lstStyle/>
          <a:p>
            <a:r>
              <a:rPr lang="en-US" dirty="0"/>
              <a:t>Ayatollah Khomeini leads revolution against the Shah in 1979</a:t>
            </a:r>
          </a:p>
          <a:p>
            <a:endParaRPr lang="en-US" dirty="0"/>
          </a:p>
          <a:p>
            <a:r>
              <a:rPr lang="en-US" dirty="0"/>
              <a:t>Ayatollah is a </a:t>
            </a:r>
            <a:r>
              <a:rPr lang="en-US" dirty="0">
                <a:highlight>
                  <a:srgbClr val="FFFF00"/>
                </a:highlight>
              </a:rPr>
              <a:t>Shiite</a:t>
            </a:r>
            <a:r>
              <a:rPr lang="en-US" dirty="0"/>
              <a:t> religious leader.</a:t>
            </a:r>
          </a:p>
        </p:txBody>
      </p:sp>
    </p:spTree>
    <p:extLst>
      <p:ext uri="{BB962C8B-B14F-4D97-AF65-F5344CB8AC3E}">
        <p14:creationId xmlns:p14="http://schemas.microsoft.com/office/powerpoint/2010/main" val="19082726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FA695-752D-48AA-B7B2-2DDBEB2693F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29D7395-4B04-45CB-8B3C-FBDC24913566}"/>
              </a:ext>
            </a:extLst>
          </p:cNvPr>
          <p:cNvSpPr>
            <a:spLocks noGrp="1"/>
          </p:cNvSpPr>
          <p:nvPr>
            <p:ph idx="1"/>
          </p:nvPr>
        </p:nvSpPr>
        <p:spPr/>
        <p:txBody>
          <a:bodyPr/>
          <a:lstStyle/>
          <a:p>
            <a:endParaRPr lang="en-US"/>
          </a:p>
        </p:txBody>
      </p:sp>
      <p:pic>
        <p:nvPicPr>
          <p:cNvPr id="17410" name="Picture 2" descr="http://s1.ibtimes.com/sites/www.ibtimes.com/files/styles/lg/public/2016/04/24/iran.jpg">
            <a:extLst>
              <a:ext uri="{FF2B5EF4-FFF2-40B4-BE49-F238E27FC236}">
                <a16:creationId xmlns:a16="http://schemas.microsoft.com/office/drawing/2014/main" id="{8DC14B3C-74EB-4775-BE17-6DA222A42A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180"/>
            <a:ext cx="9151769" cy="6863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49552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ronneb.com/wp-content/uploads/2014/08/ways-to-get-out-of-a-bad-relationship1.jpg">
            <a:extLst>
              <a:ext uri="{FF2B5EF4-FFF2-40B4-BE49-F238E27FC236}">
                <a16:creationId xmlns:a16="http://schemas.microsoft.com/office/drawing/2014/main" id="{CC12644D-AC9B-446F-B95C-0111CC08E9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5536"/>
            <a:ext cx="9169893" cy="6873536"/>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Right 3">
            <a:extLst>
              <a:ext uri="{FF2B5EF4-FFF2-40B4-BE49-F238E27FC236}">
                <a16:creationId xmlns:a16="http://schemas.microsoft.com/office/drawing/2014/main" id="{B6FA57C2-E98C-4B38-B986-791BE7EA697B}"/>
              </a:ext>
            </a:extLst>
          </p:cNvPr>
          <p:cNvSpPr/>
          <p:nvPr/>
        </p:nvSpPr>
        <p:spPr>
          <a:xfrm>
            <a:off x="2819400" y="2514600"/>
            <a:ext cx="3657600" cy="9906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Bad Relationship</a:t>
            </a:r>
          </a:p>
        </p:txBody>
      </p:sp>
    </p:spTree>
    <p:extLst>
      <p:ext uri="{BB962C8B-B14F-4D97-AF65-F5344CB8AC3E}">
        <p14:creationId xmlns:p14="http://schemas.microsoft.com/office/powerpoint/2010/main" val="30375206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s://pbs.twimg.com/media/B7leAsKIMAALEmJ.jpg">
            <a:extLst>
              <a:ext uri="{FF2B5EF4-FFF2-40B4-BE49-F238E27FC236}">
                <a16:creationId xmlns:a16="http://schemas.microsoft.com/office/drawing/2014/main" id="{68DC5928-0DA2-4B97-8F4F-F626DE0E4D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13" y="0"/>
            <a:ext cx="9094519" cy="670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44168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FA695-752D-48AA-B7B2-2DDBEB2693F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29D7395-4B04-45CB-8B3C-FBDC24913566}"/>
              </a:ext>
            </a:extLst>
          </p:cNvPr>
          <p:cNvSpPr>
            <a:spLocks noGrp="1"/>
          </p:cNvSpPr>
          <p:nvPr>
            <p:ph idx="1"/>
          </p:nvPr>
        </p:nvSpPr>
        <p:spPr/>
        <p:txBody>
          <a:bodyPr/>
          <a:lstStyle/>
          <a:p>
            <a:endParaRPr lang="en-US"/>
          </a:p>
        </p:txBody>
      </p:sp>
      <p:pic>
        <p:nvPicPr>
          <p:cNvPr id="17410" name="Picture 2" descr="http://s1.ibtimes.com/sites/www.ibtimes.com/files/styles/lg/public/2016/04/24/iran.jpg">
            <a:extLst>
              <a:ext uri="{FF2B5EF4-FFF2-40B4-BE49-F238E27FC236}">
                <a16:creationId xmlns:a16="http://schemas.microsoft.com/office/drawing/2014/main" id="{8DC14B3C-74EB-4775-BE17-6DA222A42A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180"/>
            <a:ext cx="9151769" cy="6863180"/>
          </a:xfrm>
          <a:prstGeom prst="rect">
            <a:avLst/>
          </a:prstGeom>
          <a:noFill/>
          <a:extLst>
            <a:ext uri="{909E8E84-426E-40DD-AFC4-6F175D3DCCD1}">
              <a14:hiddenFill xmlns:a14="http://schemas.microsoft.com/office/drawing/2010/main">
                <a:solidFill>
                  <a:srgbClr val="FFFFFF"/>
                </a:solidFill>
              </a14:hiddenFill>
            </a:ext>
          </a:extLst>
        </p:spPr>
      </p:pic>
      <p:sp>
        <p:nvSpPr>
          <p:cNvPr id="4" name="Speech Bubble: Oval 3">
            <a:extLst>
              <a:ext uri="{FF2B5EF4-FFF2-40B4-BE49-F238E27FC236}">
                <a16:creationId xmlns:a16="http://schemas.microsoft.com/office/drawing/2014/main" id="{AFA86A60-098F-436A-A1C0-1CCC3D922EFB}"/>
              </a:ext>
            </a:extLst>
          </p:cNvPr>
          <p:cNvSpPr/>
          <p:nvPr/>
        </p:nvSpPr>
        <p:spPr>
          <a:xfrm>
            <a:off x="1676400" y="1981200"/>
            <a:ext cx="1828800" cy="1447800"/>
          </a:xfrm>
          <a:prstGeom prst="wedgeEllipseCallout">
            <a:avLst>
              <a:gd name="adj1" fmla="val -22673"/>
              <a:gd name="adj2" fmla="val 716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80" dirty="0"/>
              <a:t>Bring the Shah back for punishment!</a:t>
            </a:r>
          </a:p>
        </p:txBody>
      </p:sp>
    </p:spTree>
    <p:extLst>
      <p:ext uri="{BB962C8B-B14F-4D97-AF65-F5344CB8AC3E}">
        <p14:creationId xmlns:p14="http://schemas.microsoft.com/office/powerpoint/2010/main" val="12119575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FA695-752D-48AA-B7B2-2DDBEB2693F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29D7395-4B04-45CB-8B3C-FBDC24913566}"/>
              </a:ext>
            </a:extLst>
          </p:cNvPr>
          <p:cNvSpPr>
            <a:spLocks noGrp="1"/>
          </p:cNvSpPr>
          <p:nvPr>
            <p:ph idx="1"/>
          </p:nvPr>
        </p:nvSpPr>
        <p:spPr/>
        <p:txBody>
          <a:bodyPr/>
          <a:lstStyle/>
          <a:p>
            <a:endParaRPr lang="en-US"/>
          </a:p>
        </p:txBody>
      </p:sp>
      <p:pic>
        <p:nvPicPr>
          <p:cNvPr id="17410" name="Picture 2" descr="http://s1.ibtimes.com/sites/www.ibtimes.com/files/styles/lg/public/2016/04/24/iran.jpg">
            <a:extLst>
              <a:ext uri="{FF2B5EF4-FFF2-40B4-BE49-F238E27FC236}">
                <a16:creationId xmlns:a16="http://schemas.microsoft.com/office/drawing/2014/main" id="{8DC14B3C-74EB-4775-BE17-6DA222A42A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180"/>
            <a:ext cx="9151769" cy="6863180"/>
          </a:xfrm>
          <a:prstGeom prst="rect">
            <a:avLst/>
          </a:prstGeom>
          <a:noFill/>
          <a:extLst>
            <a:ext uri="{909E8E84-426E-40DD-AFC4-6F175D3DCCD1}">
              <a14:hiddenFill xmlns:a14="http://schemas.microsoft.com/office/drawing/2010/main">
                <a:solidFill>
                  <a:srgbClr val="FFFFFF"/>
                </a:solidFill>
              </a14:hiddenFill>
            </a:ext>
          </a:extLst>
        </p:spPr>
      </p:pic>
      <p:sp>
        <p:nvSpPr>
          <p:cNvPr id="4" name="Speech Bubble: Oval 3">
            <a:extLst>
              <a:ext uri="{FF2B5EF4-FFF2-40B4-BE49-F238E27FC236}">
                <a16:creationId xmlns:a16="http://schemas.microsoft.com/office/drawing/2014/main" id="{AFA86A60-098F-436A-A1C0-1CCC3D922EFB}"/>
              </a:ext>
            </a:extLst>
          </p:cNvPr>
          <p:cNvSpPr/>
          <p:nvPr/>
        </p:nvSpPr>
        <p:spPr>
          <a:xfrm>
            <a:off x="1676400" y="1981200"/>
            <a:ext cx="1828800" cy="1447800"/>
          </a:xfrm>
          <a:prstGeom prst="wedgeEllipseCallout">
            <a:avLst>
              <a:gd name="adj1" fmla="val -22673"/>
              <a:gd name="adj2" fmla="val 716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80" dirty="0"/>
              <a:t>Bring the Shah back for punishment!</a:t>
            </a:r>
          </a:p>
        </p:txBody>
      </p:sp>
      <p:pic>
        <p:nvPicPr>
          <p:cNvPr id="6" name="Picture 2" descr="http://s1.ibtimes.com/sites/www.ibtimes.com/files/styles/lg/public/2016/04/24/iran.jpg">
            <a:extLst>
              <a:ext uri="{FF2B5EF4-FFF2-40B4-BE49-F238E27FC236}">
                <a16:creationId xmlns:a16="http://schemas.microsoft.com/office/drawing/2014/main" id="{8DF9284A-A96D-41F3-B63B-C309D403ED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69" y="-5180"/>
            <a:ext cx="9151769" cy="6863180"/>
          </a:xfrm>
          <a:prstGeom prst="rect">
            <a:avLst/>
          </a:prstGeom>
          <a:noFill/>
          <a:extLst>
            <a:ext uri="{909E8E84-426E-40DD-AFC4-6F175D3DCCD1}">
              <a14:hiddenFill xmlns:a14="http://schemas.microsoft.com/office/drawing/2010/main">
                <a:solidFill>
                  <a:srgbClr val="FFFFFF"/>
                </a:solidFill>
              </a14:hiddenFill>
            </a:ext>
          </a:extLst>
        </p:spPr>
      </p:pic>
      <p:sp>
        <p:nvSpPr>
          <p:cNvPr id="7" name="Speech Bubble: Oval 6">
            <a:extLst>
              <a:ext uri="{FF2B5EF4-FFF2-40B4-BE49-F238E27FC236}">
                <a16:creationId xmlns:a16="http://schemas.microsoft.com/office/drawing/2014/main" id="{251B00DC-4695-4D22-8A53-D2D6304AF835}"/>
              </a:ext>
            </a:extLst>
          </p:cNvPr>
          <p:cNvSpPr/>
          <p:nvPr/>
        </p:nvSpPr>
        <p:spPr>
          <a:xfrm>
            <a:off x="2598568" y="693738"/>
            <a:ext cx="1828800" cy="1447800"/>
          </a:xfrm>
          <a:prstGeom prst="wedgeEllipseCallout">
            <a:avLst>
              <a:gd name="adj1" fmla="val -22673"/>
              <a:gd name="adj2" fmla="val 716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80" dirty="0"/>
              <a:t>Bring the Shah back for punishment!</a:t>
            </a:r>
          </a:p>
        </p:txBody>
      </p:sp>
      <p:sp>
        <p:nvSpPr>
          <p:cNvPr id="8" name="Speech Bubble: Oval 7">
            <a:extLst>
              <a:ext uri="{FF2B5EF4-FFF2-40B4-BE49-F238E27FC236}">
                <a16:creationId xmlns:a16="http://schemas.microsoft.com/office/drawing/2014/main" id="{D6A4BD05-C411-49EA-999B-0FD5AE08B679}"/>
              </a:ext>
            </a:extLst>
          </p:cNvPr>
          <p:cNvSpPr/>
          <p:nvPr/>
        </p:nvSpPr>
        <p:spPr>
          <a:xfrm>
            <a:off x="1905000" y="3962400"/>
            <a:ext cx="1828800" cy="1447800"/>
          </a:xfrm>
          <a:prstGeom prst="wedgeEllipseCallout">
            <a:avLst>
              <a:gd name="adj1" fmla="val -22673"/>
              <a:gd name="adj2" fmla="val 716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80" dirty="0"/>
              <a:t>Bring the Shah back for punishment!</a:t>
            </a:r>
          </a:p>
        </p:txBody>
      </p:sp>
      <p:sp>
        <p:nvSpPr>
          <p:cNvPr id="9" name="Speech Bubble: Oval 8">
            <a:extLst>
              <a:ext uri="{FF2B5EF4-FFF2-40B4-BE49-F238E27FC236}">
                <a16:creationId xmlns:a16="http://schemas.microsoft.com/office/drawing/2014/main" id="{6CE46C3D-5B5E-4C73-834B-E572157AD3C4}"/>
              </a:ext>
            </a:extLst>
          </p:cNvPr>
          <p:cNvSpPr/>
          <p:nvPr/>
        </p:nvSpPr>
        <p:spPr>
          <a:xfrm>
            <a:off x="6865768" y="3048000"/>
            <a:ext cx="1828800" cy="1447800"/>
          </a:xfrm>
          <a:prstGeom prst="wedgeEllipseCallout">
            <a:avLst>
              <a:gd name="adj1" fmla="val -22673"/>
              <a:gd name="adj2" fmla="val 716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80" dirty="0"/>
              <a:t>Bring the Shah back for punishment!</a:t>
            </a:r>
          </a:p>
        </p:txBody>
      </p:sp>
      <p:sp>
        <p:nvSpPr>
          <p:cNvPr id="10" name="Speech Bubble: Oval 9">
            <a:extLst>
              <a:ext uri="{FF2B5EF4-FFF2-40B4-BE49-F238E27FC236}">
                <a16:creationId xmlns:a16="http://schemas.microsoft.com/office/drawing/2014/main" id="{79E1CE57-B9F4-430A-81DD-547D1482A0A1}"/>
              </a:ext>
            </a:extLst>
          </p:cNvPr>
          <p:cNvSpPr/>
          <p:nvPr/>
        </p:nvSpPr>
        <p:spPr>
          <a:xfrm>
            <a:off x="304800" y="1249363"/>
            <a:ext cx="1828800" cy="1447800"/>
          </a:xfrm>
          <a:prstGeom prst="wedgeEllipseCallout">
            <a:avLst>
              <a:gd name="adj1" fmla="val -22673"/>
              <a:gd name="adj2" fmla="val 716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80" dirty="0"/>
              <a:t>Bring the Shah back for punishment!</a:t>
            </a:r>
          </a:p>
        </p:txBody>
      </p:sp>
      <p:sp>
        <p:nvSpPr>
          <p:cNvPr id="11" name="Speech Bubble: Oval 10">
            <a:extLst>
              <a:ext uri="{FF2B5EF4-FFF2-40B4-BE49-F238E27FC236}">
                <a16:creationId xmlns:a16="http://schemas.microsoft.com/office/drawing/2014/main" id="{B50447BC-9B63-4845-AC6C-608B0F7F5A32}"/>
              </a:ext>
            </a:extLst>
          </p:cNvPr>
          <p:cNvSpPr/>
          <p:nvPr/>
        </p:nvSpPr>
        <p:spPr>
          <a:xfrm>
            <a:off x="304800" y="4678363"/>
            <a:ext cx="1828800" cy="1447800"/>
          </a:xfrm>
          <a:prstGeom prst="wedgeEllipseCallout">
            <a:avLst>
              <a:gd name="adj1" fmla="val -22673"/>
              <a:gd name="adj2" fmla="val 716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80" dirty="0"/>
              <a:t>Bring the Shah back for punishment!</a:t>
            </a:r>
          </a:p>
        </p:txBody>
      </p:sp>
      <p:sp>
        <p:nvSpPr>
          <p:cNvPr id="12" name="Speech Bubble: Oval 11">
            <a:extLst>
              <a:ext uri="{FF2B5EF4-FFF2-40B4-BE49-F238E27FC236}">
                <a16:creationId xmlns:a16="http://schemas.microsoft.com/office/drawing/2014/main" id="{B5E3D097-BB3E-43C7-992A-FBDF2870C911}"/>
              </a:ext>
            </a:extLst>
          </p:cNvPr>
          <p:cNvSpPr/>
          <p:nvPr/>
        </p:nvSpPr>
        <p:spPr>
          <a:xfrm>
            <a:off x="7280984" y="533400"/>
            <a:ext cx="1828800" cy="1447800"/>
          </a:xfrm>
          <a:prstGeom prst="wedgeEllipseCallout">
            <a:avLst>
              <a:gd name="adj1" fmla="val -22673"/>
              <a:gd name="adj2" fmla="val 716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80" dirty="0"/>
              <a:t>Bring the Shah back for punishment!</a:t>
            </a:r>
          </a:p>
        </p:txBody>
      </p:sp>
    </p:spTree>
    <p:extLst>
      <p:ext uri="{BB962C8B-B14F-4D97-AF65-F5344CB8AC3E}">
        <p14:creationId xmlns:p14="http://schemas.microsoft.com/office/powerpoint/2010/main" val="1688294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334962"/>
          </a:xfrm>
        </p:spPr>
        <p:txBody>
          <a:bodyPr>
            <a:normAutofit fontScale="90000"/>
          </a:bodyPr>
          <a:lstStyle/>
          <a:p>
            <a:r>
              <a:rPr lang="en-US" dirty="0"/>
              <a:t>Flow Charts</a:t>
            </a:r>
          </a:p>
        </p:txBody>
      </p:sp>
      <p:pic>
        <p:nvPicPr>
          <p:cNvPr id="6" name="Picture 2"/>
          <p:cNvPicPr>
            <a:picLocks noChangeAspect="1" noChangeArrowheads="1"/>
          </p:cNvPicPr>
          <p:nvPr/>
        </p:nvPicPr>
        <p:blipFill>
          <a:blip r:embed="rId2" cstate="print"/>
          <a:srcRect l="9500" t="16889" r="50500" b="55556"/>
          <a:stretch>
            <a:fillRect/>
          </a:stretch>
        </p:blipFill>
        <p:spPr bwMode="auto">
          <a:xfrm>
            <a:off x="228600" y="457200"/>
            <a:ext cx="6781800" cy="2627948"/>
          </a:xfrm>
          <a:prstGeom prst="rect">
            <a:avLst/>
          </a:prstGeom>
          <a:noFill/>
          <a:ln w="9525">
            <a:noFill/>
            <a:miter lim="800000"/>
            <a:headEnd/>
            <a:tailEnd/>
          </a:ln>
        </p:spPr>
      </p:pic>
      <p:pic>
        <p:nvPicPr>
          <p:cNvPr id="7" name="Picture 2"/>
          <p:cNvPicPr>
            <a:picLocks noChangeAspect="1" noChangeArrowheads="1"/>
          </p:cNvPicPr>
          <p:nvPr/>
        </p:nvPicPr>
        <p:blipFill>
          <a:blip r:embed="rId2" cstate="print"/>
          <a:srcRect l="49500" t="16889" r="9500" b="55556"/>
          <a:stretch>
            <a:fillRect/>
          </a:stretch>
        </p:blipFill>
        <p:spPr bwMode="auto">
          <a:xfrm>
            <a:off x="152400" y="3200400"/>
            <a:ext cx="6853084" cy="2590800"/>
          </a:xfrm>
          <a:prstGeom prst="rect">
            <a:avLst/>
          </a:prstGeom>
          <a:noFill/>
          <a:ln w="9525">
            <a:noFill/>
            <a:miter lim="800000"/>
            <a:headEnd/>
            <a:tailEnd/>
          </a:ln>
        </p:spPr>
      </p:pic>
      <p:sp>
        <p:nvSpPr>
          <p:cNvPr id="8" name="TextBox 7"/>
          <p:cNvSpPr txBox="1"/>
          <p:nvPr/>
        </p:nvSpPr>
        <p:spPr>
          <a:xfrm>
            <a:off x="7315200" y="533400"/>
            <a:ext cx="1219200" cy="6001643"/>
          </a:xfrm>
          <a:prstGeom prst="rect">
            <a:avLst/>
          </a:prstGeom>
          <a:noFill/>
        </p:spPr>
        <p:txBody>
          <a:bodyPr wrap="square" rtlCol="0">
            <a:spAutoFit/>
          </a:bodyPr>
          <a:lstStyle/>
          <a:p>
            <a:r>
              <a:rPr lang="en-US" sz="1600" dirty="0"/>
              <a:t>Directions: </a:t>
            </a:r>
          </a:p>
          <a:p>
            <a:r>
              <a:rPr lang="en-US" sz="1600" dirty="0"/>
              <a:t>1. Analyze the flow charts that cover some events during the Cold War. </a:t>
            </a:r>
          </a:p>
          <a:p>
            <a:endParaRPr lang="en-US" sz="1600" dirty="0"/>
          </a:p>
          <a:p>
            <a:r>
              <a:rPr lang="en-US" sz="1600" dirty="0"/>
              <a:t>2. As you read, answer the questions on your sheet. </a:t>
            </a:r>
          </a:p>
          <a:p>
            <a:endParaRPr lang="en-US" sz="1600" dirty="0"/>
          </a:p>
          <a:p>
            <a:r>
              <a:rPr lang="en-US" sz="1600" dirty="0"/>
              <a:t>3. When done, your group will make connections to additional questions.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6D514-D414-4D9D-A437-02C6A888F88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CDEBD13-409D-45CB-AF3F-B2B1B6D0667F}"/>
              </a:ext>
            </a:extLst>
          </p:cNvPr>
          <p:cNvSpPr>
            <a:spLocks noGrp="1"/>
          </p:cNvSpPr>
          <p:nvPr>
            <p:ph idx="1"/>
          </p:nvPr>
        </p:nvSpPr>
        <p:spPr/>
        <p:txBody>
          <a:bodyPr/>
          <a:lstStyle/>
          <a:p>
            <a:endParaRPr lang="en-US"/>
          </a:p>
        </p:txBody>
      </p:sp>
      <p:pic>
        <p:nvPicPr>
          <p:cNvPr id="21506" name="Picture 2" descr="http://i.telegraph.co.uk/multimedia/archive/02374/_IRAN-US-EMBASSY_2374883b.jpg">
            <a:extLst>
              <a:ext uri="{FF2B5EF4-FFF2-40B4-BE49-F238E27FC236}">
                <a16:creationId xmlns:a16="http://schemas.microsoft.com/office/drawing/2014/main" id="{18792A08-606A-47B0-A006-51CE5C2B5B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9592"/>
            <a:ext cx="9108406" cy="6828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72288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5A885-2662-4C39-B9DF-3744D8377BC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7DA204F-8D2E-4D8F-AD1B-CCC380138E82}"/>
              </a:ext>
            </a:extLst>
          </p:cNvPr>
          <p:cNvSpPr>
            <a:spLocks noGrp="1"/>
          </p:cNvSpPr>
          <p:nvPr>
            <p:ph idx="1"/>
          </p:nvPr>
        </p:nvSpPr>
        <p:spPr/>
        <p:txBody>
          <a:bodyPr/>
          <a:lstStyle/>
          <a:p>
            <a:endParaRPr lang="en-US"/>
          </a:p>
        </p:txBody>
      </p:sp>
      <p:pic>
        <p:nvPicPr>
          <p:cNvPr id="24578" name="Picture 2" descr="http://thenypost.files.wordpress.com/2013/11/iranhostages.jpg">
            <a:extLst>
              <a:ext uri="{FF2B5EF4-FFF2-40B4-BE49-F238E27FC236}">
                <a16:creationId xmlns:a16="http://schemas.microsoft.com/office/drawing/2014/main" id="{2BFFC487-A311-4F92-B3E4-38F3978540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94"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77727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Muammar Gaddafi, 1973.jpg">
            <a:extLst>
              <a:ext uri="{FF2B5EF4-FFF2-40B4-BE49-F238E27FC236}">
                <a16:creationId xmlns:a16="http://schemas.microsoft.com/office/drawing/2014/main" id="{794EE8CA-3641-443E-A59B-826097EF04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029200" cy="6880860"/>
          </a:xfrm>
          <a:prstGeom prst="rect">
            <a:avLst/>
          </a:prstGeom>
          <a:noFill/>
          <a:extLst>
            <a:ext uri="{909E8E84-426E-40DD-AFC4-6F175D3DCCD1}">
              <a14:hiddenFill xmlns:a14="http://schemas.microsoft.com/office/drawing/2010/main">
                <a:solidFill>
                  <a:srgbClr val="FFFFFF"/>
                </a:solidFill>
              </a14:hiddenFill>
            </a:ext>
          </a:extLst>
        </p:spPr>
      </p:pic>
      <p:sp>
        <p:nvSpPr>
          <p:cNvPr id="2" name="Speech Bubble: Rectangle with Corners Rounded 1">
            <a:extLst>
              <a:ext uri="{FF2B5EF4-FFF2-40B4-BE49-F238E27FC236}">
                <a16:creationId xmlns:a16="http://schemas.microsoft.com/office/drawing/2014/main" id="{A9C44D06-0BB4-4DF3-82BD-05BB145C684F}"/>
              </a:ext>
            </a:extLst>
          </p:cNvPr>
          <p:cNvSpPr/>
          <p:nvPr/>
        </p:nvSpPr>
        <p:spPr>
          <a:xfrm>
            <a:off x="5257800" y="762000"/>
            <a:ext cx="2895600" cy="1828800"/>
          </a:xfrm>
          <a:prstGeom prst="wedgeRoundRectCallout">
            <a:avLst>
              <a:gd name="adj1" fmla="val -118329"/>
              <a:gd name="adj2" fmla="val 4648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 fully support </a:t>
            </a:r>
            <a:r>
              <a:rPr lang="en-US" dirty="0" err="1"/>
              <a:t>Khmoeini</a:t>
            </a:r>
            <a:endParaRPr lang="en-US" dirty="0"/>
          </a:p>
        </p:txBody>
      </p:sp>
    </p:spTree>
    <p:extLst>
      <p:ext uri="{BB962C8B-B14F-4D97-AF65-F5344CB8AC3E}">
        <p14:creationId xmlns:p14="http://schemas.microsoft.com/office/powerpoint/2010/main" val="40868081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ronneb.com/wp-content/uploads/2014/08/ways-to-get-out-of-a-bad-relationship1.jpg">
            <a:extLst>
              <a:ext uri="{FF2B5EF4-FFF2-40B4-BE49-F238E27FC236}">
                <a16:creationId xmlns:a16="http://schemas.microsoft.com/office/drawing/2014/main" id="{CC12644D-AC9B-446F-B95C-0111CC08E9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5536"/>
            <a:ext cx="9169893" cy="6873536"/>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Right 3">
            <a:extLst>
              <a:ext uri="{FF2B5EF4-FFF2-40B4-BE49-F238E27FC236}">
                <a16:creationId xmlns:a16="http://schemas.microsoft.com/office/drawing/2014/main" id="{B6FA57C2-E98C-4B38-B986-791BE7EA697B}"/>
              </a:ext>
            </a:extLst>
          </p:cNvPr>
          <p:cNvSpPr/>
          <p:nvPr/>
        </p:nvSpPr>
        <p:spPr>
          <a:xfrm>
            <a:off x="2819400" y="2514600"/>
            <a:ext cx="3657600" cy="9906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Bad Relationship</a:t>
            </a:r>
          </a:p>
        </p:txBody>
      </p:sp>
    </p:spTree>
    <p:extLst>
      <p:ext uri="{BB962C8B-B14F-4D97-AF65-F5344CB8AC3E}">
        <p14:creationId xmlns:p14="http://schemas.microsoft.com/office/powerpoint/2010/main" val="38824240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3E35FB-AF48-4926-8335-C4B4DBA6DB8D}"/>
              </a:ext>
            </a:extLst>
          </p:cNvPr>
          <p:cNvSpPr>
            <a:spLocks noGrp="1"/>
          </p:cNvSpPr>
          <p:nvPr>
            <p:ph idx="1"/>
          </p:nvPr>
        </p:nvSpPr>
        <p:spPr/>
        <p:txBody>
          <a:bodyPr/>
          <a:lstStyle/>
          <a:p>
            <a:pPr marL="514350" indent="-514350">
              <a:buAutoNum type="arabicPeriod"/>
            </a:pPr>
            <a:r>
              <a:rPr lang="en-US" dirty="0"/>
              <a:t>What do you notice?</a:t>
            </a:r>
          </a:p>
          <a:p>
            <a:pPr marL="514350" indent="-514350">
              <a:buAutoNum type="arabicPeriod"/>
            </a:pPr>
            <a:r>
              <a:rPr lang="en-US" dirty="0"/>
              <a:t>Were Arabs or Muslims targeted?</a:t>
            </a:r>
          </a:p>
          <a:p>
            <a:pPr marL="514350" indent="-514350">
              <a:buAutoNum type="arabicPeriod"/>
            </a:pPr>
            <a:r>
              <a:rPr lang="en-US" dirty="0"/>
              <a:t>Were Americans?</a:t>
            </a:r>
          </a:p>
          <a:p>
            <a:pPr marL="514350" indent="-514350">
              <a:buAutoNum type="arabicPeriod"/>
            </a:pPr>
            <a:r>
              <a:rPr lang="en-US" dirty="0"/>
              <a:t>Is it possible for either side to simply stop?</a:t>
            </a:r>
          </a:p>
        </p:txBody>
      </p:sp>
    </p:spTree>
    <p:extLst>
      <p:ext uri="{BB962C8B-B14F-4D97-AF65-F5344CB8AC3E}">
        <p14:creationId xmlns:p14="http://schemas.microsoft.com/office/powerpoint/2010/main" val="25752630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177B8-A80D-4D9A-A77E-8B2713195A6F}"/>
              </a:ext>
            </a:extLst>
          </p:cNvPr>
          <p:cNvSpPr>
            <a:spLocks noGrp="1"/>
          </p:cNvSpPr>
          <p:nvPr>
            <p:ph type="title"/>
          </p:nvPr>
        </p:nvSpPr>
        <p:spPr/>
        <p:txBody>
          <a:bodyPr/>
          <a:lstStyle/>
          <a:p>
            <a:r>
              <a:rPr lang="en-US" dirty="0"/>
              <a:t>Iran Iraq War 1980s</a:t>
            </a:r>
          </a:p>
        </p:txBody>
      </p:sp>
      <p:sp>
        <p:nvSpPr>
          <p:cNvPr id="4" name="TextBox 3">
            <a:extLst>
              <a:ext uri="{FF2B5EF4-FFF2-40B4-BE49-F238E27FC236}">
                <a16:creationId xmlns:a16="http://schemas.microsoft.com/office/drawing/2014/main" id="{23BB22E9-CEF6-4B93-A3F9-C4846B2C12B8}"/>
              </a:ext>
            </a:extLst>
          </p:cNvPr>
          <p:cNvSpPr txBox="1"/>
          <p:nvPr/>
        </p:nvSpPr>
        <p:spPr>
          <a:xfrm>
            <a:off x="1295400" y="1752600"/>
            <a:ext cx="2209800" cy="1754326"/>
          </a:xfrm>
          <a:prstGeom prst="rect">
            <a:avLst/>
          </a:prstGeom>
          <a:noFill/>
        </p:spPr>
        <p:txBody>
          <a:bodyPr wrap="square" rtlCol="0">
            <a:spAutoFit/>
          </a:bodyPr>
          <a:lstStyle/>
          <a:p>
            <a:r>
              <a:rPr lang="en-US" dirty="0"/>
              <a:t>Iraq=Sunni Leadership</a:t>
            </a:r>
          </a:p>
          <a:p>
            <a:endParaRPr lang="en-US" dirty="0"/>
          </a:p>
          <a:p>
            <a:endParaRPr lang="en-US" dirty="0"/>
          </a:p>
          <a:p>
            <a:r>
              <a:rPr lang="en-US" dirty="0"/>
              <a:t>Iran=Shia</a:t>
            </a:r>
          </a:p>
          <a:p>
            <a:r>
              <a:rPr lang="en-US" dirty="0"/>
              <a:t>Leadership</a:t>
            </a:r>
          </a:p>
        </p:txBody>
      </p:sp>
    </p:spTree>
    <p:extLst>
      <p:ext uri="{BB962C8B-B14F-4D97-AF65-F5344CB8AC3E}">
        <p14:creationId xmlns:p14="http://schemas.microsoft.com/office/powerpoint/2010/main" val="3693082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028FF-CD8F-4E97-AB05-F1F5274D84E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495E5ED-4D6F-42E1-AA02-32CB84FE9E3A}"/>
              </a:ext>
            </a:extLst>
          </p:cNvPr>
          <p:cNvSpPr>
            <a:spLocks noGrp="1"/>
          </p:cNvSpPr>
          <p:nvPr>
            <p:ph idx="1"/>
          </p:nvPr>
        </p:nvSpPr>
        <p:spPr/>
        <p:txBody>
          <a:bodyPr/>
          <a:lstStyle/>
          <a:p>
            <a:endParaRPr lang="en-US"/>
          </a:p>
        </p:txBody>
      </p:sp>
      <p:pic>
        <p:nvPicPr>
          <p:cNvPr id="4" name="Picture 4">
            <a:extLst>
              <a:ext uri="{FF2B5EF4-FFF2-40B4-BE49-F238E27FC236}">
                <a16:creationId xmlns:a16="http://schemas.microsoft.com/office/drawing/2014/main" id="{DEA69C3A-607A-45E9-9BEC-064C68CA68AD}"/>
              </a:ext>
            </a:extLst>
          </p:cNvPr>
          <p:cNvPicPr>
            <a:picLocks noChangeAspect="1" noChangeArrowheads="1"/>
          </p:cNvPicPr>
          <p:nvPr/>
        </p:nvPicPr>
        <p:blipFill>
          <a:blip r:embed="rId2" cstate="print"/>
          <a:srcRect/>
          <a:stretch>
            <a:fillRect/>
          </a:stretch>
        </p:blipFill>
        <p:spPr bwMode="auto">
          <a:xfrm>
            <a:off x="76200" y="0"/>
            <a:ext cx="9144000" cy="6828675"/>
          </a:xfrm>
          <a:prstGeom prst="rect">
            <a:avLst/>
          </a:prstGeom>
          <a:noFill/>
          <a:ln w="9525">
            <a:noFill/>
            <a:miter lim="800000"/>
            <a:headEnd/>
            <a:tailEnd/>
          </a:ln>
        </p:spPr>
      </p:pic>
      <p:sp>
        <p:nvSpPr>
          <p:cNvPr id="5" name="Arrow: Left 4">
            <a:extLst>
              <a:ext uri="{FF2B5EF4-FFF2-40B4-BE49-F238E27FC236}">
                <a16:creationId xmlns:a16="http://schemas.microsoft.com/office/drawing/2014/main" id="{6C85B531-A3D5-45F3-B018-3F56B87D87F3}"/>
              </a:ext>
            </a:extLst>
          </p:cNvPr>
          <p:cNvSpPr/>
          <p:nvPr/>
        </p:nvSpPr>
        <p:spPr>
          <a:xfrm rot="20097678">
            <a:off x="4534492" y="2480990"/>
            <a:ext cx="3200400" cy="5334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76473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i2.mirror.co.uk/incoming/article7731673.ece/ALTERNATES/s615b/saddam.jpg">
            <a:extLst>
              <a:ext uri="{FF2B5EF4-FFF2-40B4-BE49-F238E27FC236}">
                <a16:creationId xmlns:a16="http://schemas.microsoft.com/office/drawing/2014/main" id="{3206D00A-A9E2-42D3-87E9-B3A0F99323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1263" y="-3699"/>
            <a:ext cx="5392737"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Speech Bubble: Rectangle with Corners Rounded 3">
            <a:extLst>
              <a:ext uri="{FF2B5EF4-FFF2-40B4-BE49-F238E27FC236}">
                <a16:creationId xmlns:a16="http://schemas.microsoft.com/office/drawing/2014/main" id="{63655CE7-6203-446B-8219-5D0E4BCEC460}"/>
              </a:ext>
            </a:extLst>
          </p:cNvPr>
          <p:cNvSpPr/>
          <p:nvPr/>
        </p:nvSpPr>
        <p:spPr>
          <a:xfrm>
            <a:off x="685800" y="1143000"/>
            <a:ext cx="3065463" cy="2590800"/>
          </a:xfrm>
          <a:prstGeom prst="wedgeRoundRectCallout">
            <a:avLst>
              <a:gd name="adj1" fmla="val 114412"/>
              <a:gd name="adj2" fmla="val 6969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 wonder if Iran’s revolution will influence Shia Muslims in my country to overthrow my government?</a:t>
            </a:r>
          </a:p>
        </p:txBody>
      </p:sp>
    </p:spTree>
    <p:extLst>
      <p:ext uri="{BB962C8B-B14F-4D97-AF65-F5344CB8AC3E}">
        <p14:creationId xmlns:p14="http://schemas.microsoft.com/office/powerpoint/2010/main" val="7444771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C1C87-D996-4171-9306-32D2B282C3C6}"/>
              </a:ext>
            </a:extLst>
          </p:cNvPr>
          <p:cNvSpPr>
            <a:spLocks noGrp="1"/>
          </p:cNvSpPr>
          <p:nvPr>
            <p:ph type="title"/>
          </p:nvPr>
        </p:nvSpPr>
        <p:spPr>
          <a:xfrm>
            <a:off x="457200" y="274638"/>
            <a:ext cx="8229600" cy="487362"/>
          </a:xfrm>
        </p:spPr>
        <p:txBody>
          <a:bodyPr>
            <a:normAutofit fontScale="90000"/>
          </a:bodyPr>
          <a:lstStyle/>
          <a:p>
            <a:endParaRPr lang="en-US" dirty="0"/>
          </a:p>
        </p:txBody>
      </p:sp>
      <p:pic>
        <p:nvPicPr>
          <p:cNvPr id="28674" name="Picture 2" descr="https://cdn-images-1.medium.com/max/2000/1*_brfO2KY_-jFZGNNF0QG_w.jpeg">
            <a:extLst>
              <a:ext uri="{FF2B5EF4-FFF2-40B4-BE49-F238E27FC236}">
                <a16:creationId xmlns:a16="http://schemas.microsoft.com/office/drawing/2014/main" id="{99FA35C1-DBFB-48E4-88B0-2780E8369C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2A0CFADE-2585-495D-9687-2E3CD68E9627}"/>
              </a:ext>
            </a:extLst>
          </p:cNvPr>
          <p:cNvSpPr/>
          <p:nvPr/>
        </p:nvSpPr>
        <p:spPr>
          <a:xfrm>
            <a:off x="533400" y="8138"/>
            <a:ext cx="6781800" cy="369332"/>
          </a:xfrm>
          <a:prstGeom prst="rect">
            <a:avLst/>
          </a:prstGeom>
        </p:spPr>
        <p:txBody>
          <a:bodyPr wrap="square">
            <a:spAutoFit/>
          </a:bodyPr>
          <a:lstStyle/>
          <a:p>
            <a:r>
              <a:rPr lang="en-US" dirty="0">
                <a:highlight>
                  <a:srgbClr val="FFFF00"/>
                </a:highlight>
              </a:rPr>
              <a:t>Iraq launched a full-scale invasion of Iran on 22 September 1980</a:t>
            </a:r>
          </a:p>
        </p:txBody>
      </p:sp>
    </p:spTree>
    <p:extLst>
      <p:ext uri="{BB962C8B-B14F-4D97-AF65-F5344CB8AC3E}">
        <p14:creationId xmlns:p14="http://schemas.microsoft.com/office/powerpoint/2010/main" val="37297920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61E22-86BF-4715-8A14-B7DA4E7C99A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075F9F8-B047-4962-9D73-F7E1B16D7A63}"/>
              </a:ext>
            </a:extLst>
          </p:cNvPr>
          <p:cNvSpPr>
            <a:spLocks noGrp="1"/>
          </p:cNvSpPr>
          <p:nvPr>
            <p:ph idx="1"/>
          </p:nvPr>
        </p:nvSpPr>
        <p:spPr/>
        <p:txBody>
          <a:bodyPr/>
          <a:lstStyle/>
          <a:p>
            <a:endParaRPr lang="en-US"/>
          </a:p>
        </p:txBody>
      </p:sp>
      <p:pic>
        <p:nvPicPr>
          <p:cNvPr id="29698" name="Picture 2" descr="http://2static.fjcdn.com/large/pictures/17/35/1735cc_5699132.jpg">
            <a:extLst>
              <a:ext uri="{FF2B5EF4-FFF2-40B4-BE49-F238E27FC236}">
                <a16:creationId xmlns:a16="http://schemas.microsoft.com/office/drawing/2014/main" id="{1AAF01F2-23FC-4247-884A-8497E6AF2A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0515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143000"/>
          </a:xfrm>
        </p:spPr>
        <p:txBody>
          <a:bodyPr>
            <a:normAutofit fontScale="90000"/>
          </a:bodyPr>
          <a:lstStyle/>
          <a:p>
            <a:r>
              <a:rPr lang="en-US" dirty="0"/>
              <a:t>Blowback Defined: Blowback is unintended consequences of a covert operation that are suffered by the aggressor.</a:t>
            </a:r>
          </a:p>
        </p:txBody>
      </p:sp>
      <p:sp>
        <p:nvSpPr>
          <p:cNvPr id="3" name="Content Placeholder 2"/>
          <p:cNvSpPr>
            <a:spLocks noGrp="1"/>
          </p:cNvSpPr>
          <p:nvPr>
            <p:ph idx="1"/>
          </p:nvPr>
        </p:nvSpPr>
        <p:spPr>
          <a:xfrm>
            <a:off x="457200" y="3048000"/>
            <a:ext cx="8229600" cy="3078163"/>
          </a:xfrm>
        </p:spPr>
        <p:txBody>
          <a:bodyPr/>
          <a:lstStyle/>
          <a:p>
            <a:pPr>
              <a:buNone/>
            </a:pPr>
            <a:r>
              <a:rPr lang="en-US" dirty="0">
                <a:highlight>
                  <a:srgbClr val="FFFF00"/>
                </a:highlight>
              </a:rPr>
              <a:t>Which is the best example of the term?</a:t>
            </a:r>
          </a:p>
          <a:p>
            <a:pPr>
              <a:buNone/>
            </a:pPr>
            <a:r>
              <a:rPr lang="en-US" dirty="0"/>
              <a:t>	</a:t>
            </a:r>
          </a:p>
          <a:p>
            <a:pPr>
              <a:buNone/>
            </a:pPr>
            <a:r>
              <a:rPr lang="en-US" dirty="0"/>
              <a:t>Iran, Iraq, Afghanistan, Egypt, Arab Israeli Wars, Pakistan or Libya?</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5A885-2662-4C39-B9DF-3744D8377BC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7DA204F-8D2E-4D8F-AD1B-CCC380138E82}"/>
              </a:ext>
            </a:extLst>
          </p:cNvPr>
          <p:cNvSpPr>
            <a:spLocks noGrp="1"/>
          </p:cNvSpPr>
          <p:nvPr>
            <p:ph idx="1"/>
          </p:nvPr>
        </p:nvSpPr>
        <p:spPr/>
        <p:txBody>
          <a:bodyPr/>
          <a:lstStyle/>
          <a:p>
            <a:endParaRPr lang="en-US"/>
          </a:p>
        </p:txBody>
      </p:sp>
      <p:pic>
        <p:nvPicPr>
          <p:cNvPr id="24578" name="Picture 2" descr="http://thenypost.files.wordpress.com/2013/11/iranhostages.jpg">
            <a:extLst>
              <a:ext uri="{FF2B5EF4-FFF2-40B4-BE49-F238E27FC236}">
                <a16:creationId xmlns:a16="http://schemas.microsoft.com/office/drawing/2014/main" id="{2BFFC487-A311-4F92-B3E4-38F3978540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94"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3035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ronneb.com/wp-content/uploads/2014/08/ways-to-get-out-of-a-bad-relationship1.jpg">
            <a:extLst>
              <a:ext uri="{FF2B5EF4-FFF2-40B4-BE49-F238E27FC236}">
                <a16:creationId xmlns:a16="http://schemas.microsoft.com/office/drawing/2014/main" id="{CC12644D-AC9B-446F-B95C-0111CC08E9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5536"/>
            <a:ext cx="9169893" cy="6873536"/>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Right 3">
            <a:extLst>
              <a:ext uri="{FF2B5EF4-FFF2-40B4-BE49-F238E27FC236}">
                <a16:creationId xmlns:a16="http://schemas.microsoft.com/office/drawing/2014/main" id="{B6FA57C2-E98C-4B38-B986-791BE7EA697B}"/>
              </a:ext>
            </a:extLst>
          </p:cNvPr>
          <p:cNvSpPr/>
          <p:nvPr/>
        </p:nvSpPr>
        <p:spPr>
          <a:xfrm>
            <a:off x="2819400" y="2514600"/>
            <a:ext cx="3657600" cy="9906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Bad Relationship</a:t>
            </a:r>
          </a:p>
        </p:txBody>
      </p:sp>
    </p:spTree>
    <p:extLst>
      <p:ext uri="{BB962C8B-B14F-4D97-AF65-F5344CB8AC3E}">
        <p14:creationId xmlns:p14="http://schemas.microsoft.com/office/powerpoint/2010/main" val="41323954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						</a:t>
            </a:r>
          </a:p>
        </p:txBody>
      </p:sp>
      <p:pic>
        <p:nvPicPr>
          <p:cNvPr id="29699" name="Picture 3"/>
          <p:cNvPicPr>
            <a:picLocks noChangeAspect="1" noChangeArrowheads="1"/>
          </p:cNvPicPr>
          <p:nvPr/>
        </p:nvPicPr>
        <p:blipFill>
          <a:blip r:embed="rId2" cstate="print"/>
          <a:srcRect/>
          <a:stretch>
            <a:fillRect/>
          </a:stretch>
        </p:blipFill>
        <p:spPr bwMode="auto">
          <a:xfrm>
            <a:off x="-36990" y="0"/>
            <a:ext cx="9180990" cy="6852084"/>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www.freelarge-images.com/wp-content/uploads/2014/11/World_map-22.jpg">
            <a:extLst>
              <a:ext uri="{FF2B5EF4-FFF2-40B4-BE49-F238E27FC236}">
                <a16:creationId xmlns:a16="http://schemas.microsoft.com/office/drawing/2014/main" id="{7943E607-36CF-46E3-8F28-4851F625E7E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31072"/>
            <a:ext cx="9144000" cy="6781799"/>
          </a:xfrm>
          <a:prstGeom prst="rect">
            <a:avLst/>
          </a:prstGeom>
          <a:noFill/>
          <a:extLst>
            <a:ext uri="{909E8E84-426E-40DD-AFC4-6F175D3DCCD1}">
              <a14:hiddenFill xmlns:a14="http://schemas.microsoft.com/office/drawing/2010/main">
                <a:solidFill>
                  <a:srgbClr val="FFFFFF"/>
                </a:solidFill>
              </a14:hiddenFill>
            </a:ext>
          </a:extLst>
        </p:spPr>
      </p:pic>
      <p:sp>
        <p:nvSpPr>
          <p:cNvPr id="5" name="Arrow: Right 4">
            <a:extLst>
              <a:ext uri="{FF2B5EF4-FFF2-40B4-BE49-F238E27FC236}">
                <a16:creationId xmlns:a16="http://schemas.microsoft.com/office/drawing/2014/main" id="{03C8F612-4376-4317-8BF2-B0E51D21DEB8}"/>
              </a:ext>
            </a:extLst>
          </p:cNvPr>
          <p:cNvSpPr/>
          <p:nvPr/>
        </p:nvSpPr>
        <p:spPr>
          <a:xfrm rot="615993">
            <a:off x="1162344" y="2168864"/>
            <a:ext cx="36576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Send weapons to Iraq</a:t>
            </a:r>
          </a:p>
        </p:txBody>
      </p:sp>
    </p:spTree>
    <p:extLst>
      <p:ext uri="{BB962C8B-B14F-4D97-AF65-F5344CB8AC3E}">
        <p14:creationId xmlns:p14="http://schemas.microsoft.com/office/powerpoint/2010/main" val="37029340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						</a:t>
            </a:r>
          </a:p>
        </p:txBody>
      </p:sp>
      <p:pic>
        <p:nvPicPr>
          <p:cNvPr id="29699" name="Picture 3"/>
          <p:cNvPicPr>
            <a:picLocks noChangeAspect="1" noChangeArrowheads="1"/>
          </p:cNvPicPr>
          <p:nvPr/>
        </p:nvPicPr>
        <p:blipFill>
          <a:blip r:embed="rId2" cstate="print"/>
          <a:srcRect/>
          <a:stretch>
            <a:fillRect/>
          </a:stretch>
        </p:blipFill>
        <p:spPr bwMode="auto">
          <a:xfrm>
            <a:off x="-36990" y="0"/>
            <a:ext cx="9180990" cy="6852084"/>
          </a:xfrm>
          <a:prstGeom prst="rect">
            <a:avLst/>
          </a:prstGeom>
          <a:noFill/>
          <a:ln w="9525">
            <a:noFill/>
            <a:miter lim="800000"/>
            <a:headEnd/>
            <a:tailEnd/>
          </a:ln>
        </p:spPr>
      </p:pic>
      <p:sp>
        <p:nvSpPr>
          <p:cNvPr id="3" name="Speech Bubble: Rectangle with Corners Rounded 2">
            <a:extLst>
              <a:ext uri="{FF2B5EF4-FFF2-40B4-BE49-F238E27FC236}">
                <a16:creationId xmlns:a16="http://schemas.microsoft.com/office/drawing/2014/main" id="{493DF1CC-906C-44A1-9D55-32F37044FB37}"/>
              </a:ext>
            </a:extLst>
          </p:cNvPr>
          <p:cNvSpPr/>
          <p:nvPr/>
        </p:nvSpPr>
        <p:spPr>
          <a:xfrm>
            <a:off x="2209800" y="533400"/>
            <a:ext cx="1524000" cy="1066800"/>
          </a:xfrm>
          <a:prstGeom prst="wedgeRoundRectCallout">
            <a:avLst>
              <a:gd name="adj1" fmla="val -59280"/>
              <a:gd name="adj2" fmla="val 15320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We kind of like you</a:t>
            </a:r>
          </a:p>
        </p:txBody>
      </p:sp>
    </p:spTree>
    <p:extLst>
      <p:ext uri="{BB962C8B-B14F-4D97-AF65-F5344CB8AC3E}">
        <p14:creationId xmlns:p14="http://schemas.microsoft.com/office/powerpoint/2010/main" val="30924186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BB76A-DC57-41FE-88DB-235DFCB41D8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734922A-A521-4B53-98EA-B930A1383361}"/>
              </a:ext>
            </a:extLst>
          </p:cNvPr>
          <p:cNvSpPr>
            <a:spLocks noGrp="1"/>
          </p:cNvSpPr>
          <p:nvPr>
            <p:ph idx="1"/>
          </p:nvPr>
        </p:nvSpPr>
        <p:spPr/>
        <p:txBody>
          <a:bodyPr/>
          <a:lstStyle/>
          <a:p>
            <a:endParaRPr lang="en-US"/>
          </a:p>
        </p:txBody>
      </p:sp>
      <p:pic>
        <p:nvPicPr>
          <p:cNvPr id="33794" name="Picture 2" descr="http://cpidnyc.com/wp-content/uploads/2013/02/shutterstock_107113361-gay-couple.jpg">
            <a:extLst>
              <a:ext uri="{FF2B5EF4-FFF2-40B4-BE49-F238E27FC236}">
                <a16:creationId xmlns:a16="http://schemas.microsoft.com/office/drawing/2014/main" id="{4243A9A4-E626-4FA7-9C95-E11B236181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9318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C8238-A0BB-4123-BE6B-547BE3269F5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D9CB17A-D401-4A5E-B50D-228550BE5948}"/>
              </a:ext>
            </a:extLst>
          </p:cNvPr>
          <p:cNvSpPr>
            <a:spLocks noGrp="1"/>
          </p:cNvSpPr>
          <p:nvPr>
            <p:ph idx="1"/>
          </p:nvPr>
        </p:nvSpPr>
        <p:spPr/>
        <p:txBody>
          <a:bodyPr/>
          <a:lstStyle/>
          <a:p>
            <a:endParaRPr lang="en-US"/>
          </a:p>
        </p:txBody>
      </p:sp>
      <p:pic>
        <p:nvPicPr>
          <p:cNvPr id="34818" name="Picture 2" descr="https://img.haikudeck.com/mg/D0DB2F64-2772-4E6D-989E-6C3D3D7709F6.jpg">
            <a:extLst>
              <a:ext uri="{FF2B5EF4-FFF2-40B4-BE49-F238E27FC236}">
                <a16:creationId xmlns:a16="http://schemas.microsoft.com/office/drawing/2014/main" id="{07849B5E-F801-49E2-BEC9-99A5A0185F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6F2056E-6EEB-4ACD-AFEF-A8E39002B257}"/>
              </a:ext>
            </a:extLst>
          </p:cNvPr>
          <p:cNvSpPr txBox="1"/>
          <p:nvPr/>
        </p:nvSpPr>
        <p:spPr>
          <a:xfrm>
            <a:off x="1066800" y="381000"/>
            <a:ext cx="3200400" cy="381000"/>
          </a:xfrm>
          <a:prstGeom prst="rect">
            <a:avLst/>
          </a:prstGeom>
          <a:noFill/>
        </p:spPr>
        <p:txBody>
          <a:bodyPr wrap="square" rtlCol="0">
            <a:spAutoFit/>
          </a:bodyPr>
          <a:lstStyle/>
          <a:p>
            <a:r>
              <a:rPr lang="en-US" dirty="0"/>
              <a:t>1990</a:t>
            </a:r>
          </a:p>
        </p:txBody>
      </p:sp>
    </p:spTree>
    <p:extLst>
      <p:ext uri="{BB962C8B-B14F-4D97-AF65-F5344CB8AC3E}">
        <p14:creationId xmlns:p14="http://schemas.microsoft.com/office/powerpoint/2010/main" val="27409137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ronneb.com/wp-content/uploads/2014/08/ways-to-get-out-of-a-bad-relationship1.jpg">
            <a:extLst>
              <a:ext uri="{FF2B5EF4-FFF2-40B4-BE49-F238E27FC236}">
                <a16:creationId xmlns:a16="http://schemas.microsoft.com/office/drawing/2014/main" id="{CC12644D-AC9B-446F-B95C-0111CC08E9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5536"/>
            <a:ext cx="9169893" cy="6873536"/>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Right 3">
            <a:extLst>
              <a:ext uri="{FF2B5EF4-FFF2-40B4-BE49-F238E27FC236}">
                <a16:creationId xmlns:a16="http://schemas.microsoft.com/office/drawing/2014/main" id="{B6FA57C2-E98C-4B38-B986-791BE7EA697B}"/>
              </a:ext>
            </a:extLst>
          </p:cNvPr>
          <p:cNvSpPr/>
          <p:nvPr/>
        </p:nvSpPr>
        <p:spPr>
          <a:xfrm>
            <a:off x="2819400" y="2514600"/>
            <a:ext cx="3657600" cy="9906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Bad Relationship</a:t>
            </a:r>
          </a:p>
        </p:txBody>
      </p:sp>
    </p:spTree>
    <p:extLst>
      <p:ext uri="{BB962C8B-B14F-4D97-AF65-F5344CB8AC3E}">
        <p14:creationId xmlns:p14="http://schemas.microsoft.com/office/powerpoint/2010/main" val="23277080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5BD5D-443F-4996-98C3-47C7ADEAB9F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1366431-B116-4AC2-866B-3F1F6B0701A9}"/>
              </a:ext>
            </a:extLst>
          </p:cNvPr>
          <p:cNvSpPr>
            <a:spLocks noGrp="1"/>
          </p:cNvSpPr>
          <p:nvPr>
            <p:ph idx="1"/>
          </p:nvPr>
        </p:nvSpPr>
        <p:spPr/>
        <p:txBody>
          <a:bodyPr/>
          <a:lstStyle/>
          <a:p>
            <a:endParaRPr lang="en-US"/>
          </a:p>
        </p:txBody>
      </p:sp>
      <p:pic>
        <p:nvPicPr>
          <p:cNvPr id="35842" name="Picture 2" descr="http://news.bbc.co.uk/nol/shared/spl/hi/middle_east/03/v3_iraq_key_maps/img/maps/iraq_region_map485.gif">
            <a:extLst>
              <a:ext uri="{FF2B5EF4-FFF2-40B4-BE49-F238E27FC236}">
                <a16:creationId xmlns:a16="http://schemas.microsoft.com/office/drawing/2014/main" id="{82E5848F-A9C6-4834-826F-F0A864A749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651"/>
            <a:ext cx="9075104" cy="6906651"/>
          </a:xfrm>
          <a:prstGeom prst="rect">
            <a:avLst/>
          </a:prstGeom>
          <a:noFill/>
          <a:extLst>
            <a:ext uri="{909E8E84-426E-40DD-AFC4-6F175D3DCCD1}">
              <a14:hiddenFill xmlns:a14="http://schemas.microsoft.com/office/drawing/2010/main">
                <a:solidFill>
                  <a:srgbClr val="FFFFFF"/>
                </a:solidFill>
              </a14:hiddenFill>
            </a:ext>
          </a:extLst>
        </p:spPr>
      </p:pic>
      <p:sp>
        <p:nvSpPr>
          <p:cNvPr id="4" name="Speech Bubble: Rectangle with Corners Rounded 3">
            <a:extLst>
              <a:ext uri="{FF2B5EF4-FFF2-40B4-BE49-F238E27FC236}">
                <a16:creationId xmlns:a16="http://schemas.microsoft.com/office/drawing/2014/main" id="{D658257D-6F60-4154-92BA-35C3FE7D1E85}"/>
              </a:ext>
            </a:extLst>
          </p:cNvPr>
          <p:cNvSpPr/>
          <p:nvPr/>
        </p:nvSpPr>
        <p:spPr>
          <a:xfrm>
            <a:off x="6324600" y="3505200"/>
            <a:ext cx="1828800" cy="2362200"/>
          </a:xfrm>
          <a:prstGeom prst="wedgeRoundRectCallout">
            <a:avLst>
              <a:gd name="adj1" fmla="val -104814"/>
              <a:gd name="adj2" fmla="val 29428"/>
              <a:gd name="adj3" fmla="val 16667"/>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Saudi Arabia wonders if Iraq will attack them!</a:t>
            </a:r>
          </a:p>
        </p:txBody>
      </p:sp>
    </p:spTree>
    <p:extLst>
      <p:ext uri="{BB962C8B-B14F-4D97-AF65-F5344CB8AC3E}">
        <p14:creationId xmlns:p14="http://schemas.microsoft.com/office/powerpoint/2010/main" val="7964726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D6DFE-69CA-4EB2-A071-A2B68A1B791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DD6A629-A0BB-4110-A538-70B725566950}"/>
              </a:ext>
            </a:extLst>
          </p:cNvPr>
          <p:cNvSpPr>
            <a:spLocks noGrp="1"/>
          </p:cNvSpPr>
          <p:nvPr>
            <p:ph idx="1"/>
          </p:nvPr>
        </p:nvSpPr>
        <p:spPr/>
        <p:txBody>
          <a:bodyPr/>
          <a:lstStyle/>
          <a:p>
            <a:endParaRPr lang="en-US"/>
          </a:p>
        </p:txBody>
      </p:sp>
      <p:pic>
        <p:nvPicPr>
          <p:cNvPr id="37890" name="Picture 2" descr="https://upload.wikimedia.org/wikipedia/commons/thumb/4/41/Mosqu%C3%A9e_Masjid_el_Haram_%C3%A0_la_Mecque.jpg/1200px-Mosqu%C3%A9e_Masjid_el_Haram_%C3%A0_la_Mecque.jpg">
            <a:extLst>
              <a:ext uri="{FF2B5EF4-FFF2-40B4-BE49-F238E27FC236}">
                <a16:creationId xmlns:a16="http://schemas.microsoft.com/office/drawing/2014/main" id="{963C7B20-2D19-42FF-B076-F94B3A2A73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hought Bubble: Cloud 3">
            <a:extLst>
              <a:ext uri="{FF2B5EF4-FFF2-40B4-BE49-F238E27FC236}">
                <a16:creationId xmlns:a16="http://schemas.microsoft.com/office/drawing/2014/main" id="{A97CAF6A-3AAC-4882-AAE1-E6B15857F86D}"/>
              </a:ext>
            </a:extLst>
          </p:cNvPr>
          <p:cNvSpPr/>
          <p:nvPr/>
        </p:nvSpPr>
        <p:spPr>
          <a:xfrm>
            <a:off x="304800" y="3124200"/>
            <a:ext cx="1295400" cy="22860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What if Iraq attacks us?</a:t>
            </a:r>
          </a:p>
        </p:txBody>
      </p:sp>
    </p:spTree>
    <p:extLst>
      <p:ext uri="{BB962C8B-B14F-4D97-AF65-F5344CB8AC3E}">
        <p14:creationId xmlns:p14="http://schemas.microsoft.com/office/powerpoint/2010/main" val="3634881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Libya and Gaddafi </a:t>
            </a:r>
          </a:p>
        </p:txBody>
      </p:sp>
      <p:pic>
        <p:nvPicPr>
          <p:cNvPr id="4098" name="Picture 2"/>
          <p:cNvPicPr>
            <a:picLocks noChangeAspect="1" noChangeArrowheads="1"/>
          </p:cNvPicPr>
          <p:nvPr/>
        </p:nvPicPr>
        <p:blipFill>
          <a:blip r:embed="rId2" cstate="print"/>
          <a:srcRect/>
          <a:stretch>
            <a:fillRect/>
          </a:stretch>
        </p:blipFill>
        <p:spPr bwMode="auto">
          <a:xfrm>
            <a:off x="4114800" y="1600200"/>
            <a:ext cx="3230234" cy="4505326"/>
          </a:xfrm>
          <a:prstGeom prst="rect">
            <a:avLst/>
          </a:prstGeom>
          <a:noFill/>
          <a:ln w="9525">
            <a:noFill/>
            <a:miter lim="800000"/>
            <a:headEnd/>
            <a:tailEnd/>
          </a:ln>
        </p:spPr>
      </p:pic>
      <p:sp>
        <p:nvSpPr>
          <p:cNvPr id="5" name="Rounded Rectangular Callout 4"/>
          <p:cNvSpPr/>
          <p:nvPr/>
        </p:nvSpPr>
        <p:spPr>
          <a:xfrm>
            <a:off x="1066800" y="1219200"/>
            <a:ext cx="2590800" cy="2743200"/>
          </a:xfrm>
          <a:prstGeom prst="wedgeRoundRectCallout">
            <a:avLst>
              <a:gd name="adj1" fmla="val 109839"/>
              <a:gd name="adj2" fmla="val 4583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 support Ayatollah Khomeini</a:t>
            </a:r>
          </a:p>
        </p:txBody>
      </p:sp>
      <p:pic>
        <p:nvPicPr>
          <p:cNvPr id="2050" name="Picture 2"/>
          <p:cNvPicPr>
            <a:picLocks noChangeAspect="1" noChangeArrowheads="1"/>
          </p:cNvPicPr>
          <p:nvPr/>
        </p:nvPicPr>
        <p:blipFill>
          <a:blip r:embed="rId3" cstate="print"/>
          <a:srcRect/>
          <a:stretch>
            <a:fillRect/>
          </a:stretch>
        </p:blipFill>
        <p:spPr bwMode="auto">
          <a:xfrm>
            <a:off x="914400" y="3886200"/>
            <a:ext cx="2971800" cy="2971800"/>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7467600" y="457200"/>
            <a:ext cx="1406525" cy="1550988"/>
          </a:xfrm>
          <a:prstGeom prst="rect">
            <a:avLst/>
          </a:prstGeom>
          <a:noFill/>
          <a:ln w="9525">
            <a:noFill/>
            <a:miter lim="800000"/>
            <a:headEnd/>
            <a:tailEnd/>
          </a:ln>
        </p:spPr>
      </p:pic>
      <p:pic>
        <p:nvPicPr>
          <p:cNvPr id="2052" name="Picture 4"/>
          <p:cNvPicPr>
            <a:picLocks noChangeAspect="1" noChangeArrowheads="1"/>
          </p:cNvPicPr>
          <p:nvPr/>
        </p:nvPicPr>
        <p:blipFill>
          <a:blip r:embed="rId5" cstate="print"/>
          <a:srcRect/>
          <a:stretch>
            <a:fillRect/>
          </a:stretch>
        </p:blipFill>
        <p:spPr bwMode="auto">
          <a:xfrm>
            <a:off x="7543800" y="3276600"/>
            <a:ext cx="1503363" cy="1327150"/>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D6DFE-69CA-4EB2-A071-A2B68A1B791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DD6A629-A0BB-4110-A538-70B725566950}"/>
              </a:ext>
            </a:extLst>
          </p:cNvPr>
          <p:cNvSpPr>
            <a:spLocks noGrp="1"/>
          </p:cNvSpPr>
          <p:nvPr>
            <p:ph idx="1"/>
          </p:nvPr>
        </p:nvSpPr>
        <p:spPr/>
        <p:txBody>
          <a:bodyPr/>
          <a:lstStyle/>
          <a:p>
            <a:endParaRPr lang="en-US"/>
          </a:p>
        </p:txBody>
      </p:sp>
      <p:pic>
        <p:nvPicPr>
          <p:cNvPr id="37890" name="Picture 2" descr="https://upload.wikimedia.org/wikipedia/commons/thumb/4/41/Mosqu%C3%A9e_Masjid_el_Haram_%C3%A0_la_Mecque.jpg/1200px-Mosqu%C3%A9e_Masjid_el_Haram_%C3%A0_la_Mecque.jpg">
            <a:extLst>
              <a:ext uri="{FF2B5EF4-FFF2-40B4-BE49-F238E27FC236}">
                <a16:creationId xmlns:a16="http://schemas.microsoft.com/office/drawing/2014/main" id="{963C7B20-2D19-42FF-B076-F94B3A2A73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hought Bubble: Cloud 3">
            <a:extLst>
              <a:ext uri="{FF2B5EF4-FFF2-40B4-BE49-F238E27FC236}">
                <a16:creationId xmlns:a16="http://schemas.microsoft.com/office/drawing/2014/main" id="{A97CAF6A-3AAC-4882-AAE1-E6B15857F86D}"/>
              </a:ext>
            </a:extLst>
          </p:cNvPr>
          <p:cNvSpPr/>
          <p:nvPr/>
        </p:nvSpPr>
        <p:spPr>
          <a:xfrm>
            <a:off x="304800" y="3124200"/>
            <a:ext cx="1295400" cy="22860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What if Iraq attacks us?</a:t>
            </a:r>
          </a:p>
        </p:txBody>
      </p:sp>
      <p:sp>
        <p:nvSpPr>
          <p:cNvPr id="6" name="Thought Bubble: Cloud 5">
            <a:extLst>
              <a:ext uri="{FF2B5EF4-FFF2-40B4-BE49-F238E27FC236}">
                <a16:creationId xmlns:a16="http://schemas.microsoft.com/office/drawing/2014/main" id="{483A0ED7-6697-4C08-97B6-9536E409AE94}"/>
              </a:ext>
            </a:extLst>
          </p:cNvPr>
          <p:cNvSpPr/>
          <p:nvPr/>
        </p:nvSpPr>
        <p:spPr>
          <a:xfrm>
            <a:off x="609600" y="-15081"/>
            <a:ext cx="1295400" cy="22860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What if Iraq attacks us?</a:t>
            </a:r>
          </a:p>
        </p:txBody>
      </p:sp>
      <p:sp>
        <p:nvSpPr>
          <p:cNvPr id="7" name="Thought Bubble: Cloud 6">
            <a:extLst>
              <a:ext uri="{FF2B5EF4-FFF2-40B4-BE49-F238E27FC236}">
                <a16:creationId xmlns:a16="http://schemas.microsoft.com/office/drawing/2014/main" id="{DE2C1618-B3D9-4A89-9500-D1C3914FD01D}"/>
              </a:ext>
            </a:extLst>
          </p:cNvPr>
          <p:cNvSpPr/>
          <p:nvPr/>
        </p:nvSpPr>
        <p:spPr>
          <a:xfrm>
            <a:off x="2286000" y="4206082"/>
            <a:ext cx="1295400" cy="22860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What if Iraq attacks us?</a:t>
            </a:r>
          </a:p>
        </p:txBody>
      </p:sp>
      <p:sp>
        <p:nvSpPr>
          <p:cNvPr id="8" name="Thought Bubble: Cloud 7">
            <a:extLst>
              <a:ext uri="{FF2B5EF4-FFF2-40B4-BE49-F238E27FC236}">
                <a16:creationId xmlns:a16="http://schemas.microsoft.com/office/drawing/2014/main" id="{01DA74BE-0C61-4B48-BA46-A21DD5E65AB0}"/>
              </a:ext>
            </a:extLst>
          </p:cNvPr>
          <p:cNvSpPr/>
          <p:nvPr/>
        </p:nvSpPr>
        <p:spPr>
          <a:xfrm>
            <a:off x="7010400" y="3962400"/>
            <a:ext cx="1295400" cy="22860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What if Iraq attacks us?</a:t>
            </a:r>
          </a:p>
        </p:txBody>
      </p:sp>
    </p:spTree>
    <p:extLst>
      <p:ext uri="{BB962C8B-B14F-4D97-AF65-F5344CB8AC3E}">
        <p14:creationId xmlns:p14="http://schemas.microsoft.com/office/powerpoint/2010/main" val="25040377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www.freelarge-images.com/wp-content/uploads/2014/11/World_map-22.jpg">
            <a:extLst>
              <a:ext uri="{FF2B5EF4-FFF2-40B4-BE49-F238E27FC236}">
                <a16:creationId xmlns:a16="http://schemas.microsoft.com/office/drawing/2014/main" id="{7943E607-36CF-46E3-8F28-4851F625E7E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39" y="76201"/>
            <a:ext cx="9144000" cy="6781799"/>
          </a:xfrm>
          <a:prstGeom prst="rect">
            <a:avLst/>
          </a:prstGeom>
          <a:noFill/>
          <a:extLst>
            <a:ext uri="{909E8E84-426E-40DD-AFC4-6F175D3DCCD1}">
              <a14:hiddenFill xmlns:a14="http://schemas.microsoft.com/office/drawing/2010/main">
                <a:solidFill>
                  <a:srgbClr val="FFFFFF"/>
                </a:solidFill>
              </a14:hiddenFill>
            </a:ext>
          </a:extLst>
        </p:spPr>
      </p:pic>
      <p:sp>
        <p:nvSpPr>
          <p:cNvPr id="5" name="Arrow: Right 4">
            <a:extLst>
              <a:ext uri="{FF2B5EF4-FFF2-40B4-BE49-F238E27FC236}">
                <a16:creationId xmlns:a16="http://schemas.microsoft.com/office/drawing/2014/main" id="{03C8F612-4376-4317-8BF2-B0E51D21DEB8}"/>
              </a:ext>
            </a:extLst>
          </p:cNvPr>
          <p:cNvSpPr/>
          <p:nvPr/>
        </p:nvSpPr>
        <p:spPr>
          <a:xfrm rot="615993">
            <a:off x="1160982" y="2501752"/>
            <a:ext cx="3691276"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Send our Army to Saudi Arabia</a:t>
            </a:r>
          </a:p>
        </p:txBody>
      </p:sp>
    </p:spTree>
    <p:extLst>
      <p:ext uri="{BB962C8B-B14F-4D97-AF65-F5344CB8AC3E}">
        <p14:creationId xmlns:p14="http://schemas.microsoft.com/office/powerpoint/2010/main" val="41969870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www.biografiasyvidas.com/reportaje/bin_laden/fotos/bin_laden_osama.jpg">
            <a:extLst>
              <a:ext uri="{FF2B5EF4-FFF2-40B4-BE49-F238E27FC236}">
                <a16:creationId xmlns:a16="http://schemas.microsoft.com/office/drawing/2014/main" id="{2C8C81C0-C5A0-4F84-AACB-59E08D0B6E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 y="0"/>
            <a:ext cx="9118847"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Speech Bubble: Rectangle with Corners Rounded 3">
            <a:extLst>
              <a:ext uri="{FF2B5EF4-FFF2-40B4-BE49-F238E27FC236}">
                <a16:creationId xmlns:a16="http://schemas.microsoft.com/office/drawing/2014/main" id="{1B546833-E6B3-4776-A94C-BDA09DC303CF}"/>
              </a:ext>
            </a:extLst>
          </p:cNvPr>
          <p:cNvSpPr/>
          <p:nvPr/>
        </p:nvSpPr>
        <p:spPr>
          <a:xfrm>
            <a:off x="6400800" y="228600"/>
            <a:ext cx="2133600" cy="3124200"/>
          </a:xfrm>
          <a:prstGeom prst="wedgeRoundRectCallout">
            <a:avLst>
              <a:gd name="adj1" fmla="val -93232"/>
              <a:gd name="adj2" fmla="val 551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Muslims will protect Saudi Arabi.</a:t>
            </a:r>
          </a:p>
        </p:txBody>
      </p:sp>
    </p:spTree>
    <p:extLst>
      <p:ext uri="{BB962C8B-B14F-4D97-AF65-F5344CB8AC3E}">
        <p14:creationId xmlns:p14="http://schemas.microsoft.com/office/powerpoint/2010/main" val="341213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3E35FB-AF48-4926-8335-C4B4DBA6DB8D}"/>
              </a:ext>
            </a:extLst>
          </p:cNvPr>
          <p:cNvSpPr>
            <a:spLocks noGrp="1"/>
          </p:cNvSpPr>
          <p:nvPr>
            <p:ph idx="1"/>
          </p:nvPr>
        </p:nvSpPr>
        <p:spPr/>
        <p:txBody>
          <a:bodyPr/>
          <a:lstStyle/>
          <a:p>
            <a:pPr marL="514350" indent="-514350">
              <a:buAutoNum type="arabicPeriod"/>
            </a:pPr>
            <a:r>
              <a:rPr lang="en-US" dirty="0"/>
              <a:t>What do you notice?</a:t>
            </a:r>
          </a:p>
          <a:p>
            <a:pPr marL="514350" indent="-514350">
              <a:buAutoNum type="arabicPeriod"/>
            </a:pPr>
            <a:r>
              <a:rPr lang="en-US" dirty="0"/>
              <a:t>Were Arabs or Muslims targeted?</a:t>
            </a:r>
          </a:p>
          <a:p>
            <a:pPr marL="514350" indent="-514350">
              <a:buAutoNum type="arabicPeriod"/>
            </a:pPr>
            <a:r>
              <a:rPr lang="en-US" dirty="0"/>
              <a:t>Were Americans?</a:t>
            </a:r>
          </a:p>
          <a:p>
            <a:pPr marL="514350" indent="-514350">
              <a:buAutoNum type="arabicPeriod"/>
            </a:pPr>
            <a:r>
              <a:rPr lang="en-US" dirty="0"/>
              <a:t>Is it possible for either side to simply stop?</a:t>
            </a:r>
          </a:p>
          <a:p>
            <a:pPr marL="514350" indent="-514350">
              <a:buAutoNum type="arabicPeriod"/>
            </a:pPr>
            <a:r>
              <a:rPr lang="en-US" dirty="0"/>
              <a:t>Where is Bini Laden?</a:t>
            </a:r>
          </a:p>
        </p:txBody>
      </p:sp>
    </p:spTree>
    <p:extLst>
      <p:ext uri="{BB962C8B-B14F-4D97-AF65-F5344CB8AC3E}">
        <p14:creationId xmlns:p14="http://schemas.microsoft.com/office/powerpoint/2010/main" val="27468008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Bin Laden in Afghanistan</a:t>
            </a:r>
          </a:p>
        </p:txBody>
      </p:sp>
      <p:pic>
        <p:nvPicPr>
          <p:cNvPr id="12290" name="Picture 2"/>
          <p:cNvPicPr>
            <a:picLocks noChangeAspect="1" noChangeArrowheads="1"/>
          </p:cNvPicPr>
          <p:nvPr/>
        </p:nvPicPr>
        <p:blipFill>
          <a:blip r:embed="rId2" cstate="print"/>
          <a:srcRect/>
          <a:stretch>
            <a:fillRect/>
          </a:stretch>
        </p:blipFill>
        <p:spPr bwMode="auto">
          <a:xfrm>
            <a:off x="2590800" y="2514600"/>
            <a:ext cx="5905500" cy="3810000"/>
          </a:xfrm>
          <a:prstGeom prst="rect">
            <a:avLst/>
          </a:prstGeom>
          <a:noFill/>
          <a:ln w="9525">
            <a:noFill/>
            <a:miter lim="800000"/>
            <a:headEnd/>
            <a:tailEnd/>
          </a:ln>
        </p:spPr>
      </p:pic>
    </p:spTree>
    <p:extLst>
      <p:ext uri="{BB962C8B-B14F-4D97-AF65-F5344CB8AC3E}">
        <p14:creationId xmlns:p14="http://schemas.microsoft.com/office/powerpoint/2010/main" val="21533603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dirty="0"/>
              <a:t>Pakistan and India 1947: Both locations were territory originally claimed by the British. Two nations were created out of fear of Hindu and Muslim oppression. Would Hindus oppress Muslims and vice versa? What role will religion play in the new countries?</a:t>
            </a:r>
          </a:p>
        </p:txBody>
      </p:sp>
      <p:pic>
        <p:nvPicPr>
          <p:cNvPr id="5122" name="Picture 2"/>
          <p:cNvPicPr>
            <a:picLocks noChangeAspect="1" noChangeArrowheads="1"/>
          </p:cNvPicPr>
          <p:nvPr/>
        </p:nvPicPr>
        <p:blipFill>
          <a:blip r:embed="rId3" cstate="print"/>
          <a:srcRect/>
          <a:stretch>
            <a:fillRect/>
          </a:stretch>
        </p:blipFill>
        <p:spPr bwMode="auto">
          <a:xfrm>
            <a:off x="685800" y="2057400"/>
            <a:ext cx="7956884" cy="413385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Soviets Invade Afghanistan 1979 and India has nuclear technology (weapons)</a:t>
            </a:r>
          </a:p>
        </p:txBody>
      </p:sp>
      <p:pic>
        <p:nvPicPr>
          <p:cNvPr id="5" name="Picture 2"/>
          <p:cNvPicPr>
            <a:picLocks noChangeAspect="1" noChangeArrowheads="1"/>
          </p:cNvPicPr>
          <p:nvPr/>
        </p:nvPicPr>
        <p:blipFill>
          <a:blip r:embed="rId2" cstate="print"/>
          <a:srcRect/>
          <a:stretch>
            <a:fillRect/>
          </a:stretch>
        </p:blipFill>
        <p:spPr bwMode="auto">
          <a:xfrm>
            <a:off x="2041358" y="2133600"/>
            <a:ext cx="5061284" cy="2629495"/>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2DC1B-B079-4566-AFDA-594FC6F738D3}"/>
              </a:ext>
            </a:extLst>
          </p:cNvPr>
          <p:cNvSpPr>
            <a:spLocks noGrp="1"/>
          </p:cNvSpPr>
          <p:nvPr>
            <p:ph type="title"/>
          </p:nvPr>
        </p:nvSpPr>
        <p:spPr/>
        <p:txBody>
          <a:bodyPr/>
          <a:lstStyle/>
          <a:p>
            <a:endParaRPr lang="en-US"/>
          </a:p>
        </p:txBody>
      </p:sp>
      <p:pic>
        <p:nvPicPr>
          <p:cNvPr id="45058" name="Picture 2" descr="http://i.telegraph.co.uk/multimedia/archive/02510/soviet-afghanistan_2510906k.jpg">
            <a:extLst>
              <a:ext uri="{FF2B5EF4-FFF2-40B4-BE49-F238E27FC236}">
                <a16:creationId xmlns:a16="http://schemas.microsoft.com/office/drawing/2014/main" id="{A53AEAFF-0251-42D1-9DFB-19453A85F57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837" y="9617"/>
            <a:ext cx="9132164" cy="68483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52276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0C7A7-56D6-445B-BE59-88F2DD8156D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693E60E-14AA-4847-88D5-8FEF6DB59BE3}"/>
              </a:ext>
            </a:extLst>
          </p:cNvPr>
          <p:cNvSpPr>
            <a:spLocks noGrp="1"/>
          </p:cNvSpPr>
          <p:nvPr>
            <p:ph idx="1"/>
          </p:nvPr>
        </p:nvSpPr>
        <p:spPr/>
        <p:txBody>
          <a:bodyPr/>
          <a:lstStyle/>
          <a:p>
            <a:endParaRPr lang="en-US"/>
          </a:p>
        </p:txBody>
      </p:sp>
      <p:pic>
        <p:nvPicPr>
          <p:cNvPr id="43010" name="Picture 2" descr="http://www.mysocialstudiesteacher.com/wiki/images/8/8a/Sovietinvasion.jpg">
            <a:extLst>
              <a:ext uri="{FF2B5EF4-FFF2-40B4-BE49-F238E27FC236}">
                <a16:creationId xmlns:a16="http://schemas.microsoft.com/office/drawing/2014/main" id="{B343CF78-FA95-4FE5-9429-FEF8F69B4F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8" y="10356"/>
            <a:ext cx="9126245" cy="6847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20011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Bin Laden</a:t>
            </a:r>
          </a:p>
        </p:txBody>
      </p:sp>
      <p:pic>
        <p:nvPicPr>
          <p:cNvPr id="12290" name="Picture 2"/>
          <p:cNvPicPr>
            <a:picLocks noChangeAspect="1" noChangeArrowheads="1"/>
          </p:cNvPicPr>
          <p:nvPr/>
        </p:nvPicPr>
        <p:blipFill>
          <a:blip r:embed="rId2" cstate="print"/>
          <a:srcRect/>
          <a:stretch>
            <a:fillRect/>
          </a:stretch>
        </p:blipFill>
        <p:spPr bwMode="auto">
          <a:xfrm>
            <a:off x="2590800" y="2514600"/>
            <a:ext cx="5905500" cy="3810000"/>
          </a:xfrm>
          <a:prstGeom prst="rect">
            <a:avLst/>
          </a:prstGeom>
          <a:noFill/>
          <a:ln w="9525">
            <a:noFill/>
            <a:miter lim="800000"/>
            <a:headEnd/>
            <a:tailEnd/>
          </a:ln>
        </p:spPr>
      </p:pic>
      <p:sp>
        <p:nvSpPr>
          <p:cNvPr id="5" name="Oval Callout 4"/>
          <p:cNvSpPr/>
          <p:nvPr/>
        </p:nvSpPr>
        <p:spPr>
          <a:xfrm>
            <a:off x="0" y="1066800"/>
            <a:ext cx="4495800" cy="3276600"/>
          </a:xfrm>
          <a:prstGeom prst="wedgeEllipseCallout">
            <a:avLst>
              <a:gd name="adj1" fmla="val 104833"/>
              <a:gd name="adj2" fmla="val 48214"/>
            </a:avLst>
          </a:prstGeom>
          <a:solidFill>
            <a:schemeClr val="accent1">
              <a:alpha val="2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We have to kick these Russians out of Afghanistan. That is why I left Saudi Arabia to help my Muslim brothers.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dadychery.org/wp-content/uploads/2012/09/Dain_Aeducan__Puppeteer_by_jenn_y.png">
            <a:extLst>
              <a:ext uri="{FF2B5EF4-FFF2-40B4-BE49-F238E27FC236}">
                <a16:creationId xmlns:a16="http://schemas.microsoft.com/office/drawing/2014/main" id="{AAA7AB7C-837C-4087-9EB6-1CCDF668F2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tse4.mm.bing.net/th?id=OIP.dZf7fBXlqQYNhTMp8lY_-wEsDF&amp;pid=15.1&amp;P=0&amp;w=241&amp;h=159">
            <a:extLst>
              <a:ext uri="{FF2B5EF4-FFF2-40B4-BE49-F238E27FC236}">
                <a16:creationId xmlns:a16="http://schemas.microsoft.com/office/drawing/2014/main" id="{93D929CD-919F-41BB-996D-8B19B078C2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085" t="-5031" r="32550" b="39623"/>
          <a:stretch/>
        </p:blipFill>
        <p:spPr bwMode="auto">
          <a:xfrm>
            <a:off x="3733800" y="533400"/>
            <a:ext cx="1524000" cy="162932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s://tse1.mm.bing.net/th?id=OIP.VbdDZRbmWAz2mwo2yGB-dADfEs&amp;pid=15.1&amp;P=0&amp;w=300&amp;h=300">
            <a:extLst>
              <a:ext uri="{FF2B5EF4-FFF2-40B4-BE49-F238E27FC236}">
                <a16:creationId xmlns:a16="http://schemas.microsoft.com/office/drawing/2014/main" id="{CB903DCE-514D-4B55-A5CD-7DCE5F6F22D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91000" y="3352800"/>
            <a:ext cx="882625" cy="1187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389015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BB76A-DC57-41FE-88DB-235DFCB41D8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734922A-A521-4B53-98EA-B930A1383361}"/>
              </a:ext>
            </a:extLst>
          </p:cNvPr>
          <p:cNvSpPr>
            <a:spLocks noGrp="1"/>
          </p:cNvSpPr>
          <p:nvPr>
            <p:ph idx="1"/>
          </p:nvPr>
        </p:nvSpPr>
        <p:spPr/>
        <p:txBody>
          <a:bodyPr/>
          <a:lstStyle/>
          <a:p>
            <a:endParaRPr lang="en-US"/>
          </a:p>
        </p:txBody>
      </p:sp>
      <p:pic>
        <p:nvPicPr>
          <p:cNvPr id="33794" name="Picture 2" descr="http://cpidnyc.com/wp-content/uploads/2013/02/shutterstock_107113361-gay-couple.jpg">
            <a:extLst>
              <a:ext uri="{FF2B5EF4-FFF2-40B4-BE49-F238E27FC236}">
                <a16:creationId xmlns:a16="http://schemas.microsoft.com/office/drawing/2014/main" id="{4243A9A4-E626-4FA7-9C95-E11B236181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9144000" cy="693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19096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Hind Helicopter killing many Afghan rebels and civilians</a:t>
            </a:r>
          </a:p>
        </p:txBody>
      </p:sp>
      <p:pic>
        <p:nvPicPr>
          <p:cNvPr id="7170" name="Picture 2"/>
          <p:cNvPicPr>
            <a:picLocks noChangeAspect="1" noChangeArrowheads="1"/>
          </p:cNvPicPr>
          <p:nvPr/>
        </p:nvPicPr>
        <p:blipFill>
          <a:blip r:embed="rId2" cstate="print"/>
          <a:srcRect/>
          <a:stretch>
            <a:fillRect/>
          </a:stretch>
        </p:blipFill>
        <p:spPr bwMode="auto">
          <a:xfrm>
            <a:off x="2209800" y="2667000"/>
            <a:ext cx="5334000" cy="3333750"/>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Get the Afghan rebels a weapon that shoots down the helicopter (Stinger Missile)</a:t>
            </a:r>
          </a:p>
        </p:txBody>
      </p:sp>
      <p:pic>
        <p:nvPicPr>
          <p:cNvPr id="4" name="Picture 2"/>
          <p:cNvPicPr>
            <a:picLocks noChangeAspect="1" noChangeArrowheads="1"/>
          </p:cNvPicPr>
          <p:nvPr/>
        </p:nvPicPr>
        <p:blipFill>
          <a:blip r:embed="rId2" cstate="print"/>
          <a:srcRect/>
          <a:stretch>
            <a:fillRect/>
          </a:stretch>
        </p:blipFill>
        <p:spPr bwMode="auto">
          <a:xfrm>
            <a:off x="228600" y="1828800"/>
            <a:ext cx="7040192" cy="3657600"/>
          </a:xfrm>
          <a:prstGeom prst="rect">
            <a:avLst/>
          </a:prstGeom>
          <a:noFill/>
          <a:ln w="9525">
            <a:noFill/>
            <a:miter lim="800000"/>
            <a:headEnd/>
            <a:tailEnd/>
          </a:ln>
        </p:spPr>
      </p:pic>
      <p:pic>
        <p:nvPicPr>
          <p:cNvPr id="9218" name="Picture 2"/>
          <p:cNvPicPr>
            <a:picLocks noChangeAspect="1" noChangeArrowheads="1"/>
          </p:cNvPicPr>
          <p:nvPr/>
        </p:nvPicPr>
        <p:blipFill>
          <a:blip r:embed="rId3" cstate="print"/>
          <a:srcRect/>
          <a:stretch>
            <a:fillRect/>
          </a:stretch>
        </p:blipFill>
        <p:spPr bwMode="auto">
          <a:xfrm>
            <a:off x="6858000" y="4267200"/>
            <a:ext cx="2038350" cy="2238375"/>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Q. Khan</a:t>
            </a:r>
          </a:p>
        </p:txBody>
      </p:sp>
      <p:pic>
        <p:nvPicPr>
          <p:cNvPr id="10242" name="Picture 2"/>
          <p:cNvPicPr>
            <a:picLocks noChangeAspect="1" noChangeArrowheads="1"/>
          </p:cNvPicPr>
          <p:nvPr/>
        </p:nvPicPr>
        <p:blipFill>
          <a:blip r:embed="rId3" cstate="print"/>
          <a:srcRect/>
          <a:stretch>
            <a:fillRect/>
          </a:stretch>
        </p:blipFill>
        <p:spPr bwMode="auto">
          <a:xfrm>
            <a:off x="1219199" y="1447800"/>
            <a:ext cx="4333875" cy="2667000"/>
          </a:xfrm>
          <a:prstGeom prst="rect">
            <a:avLst/>
          </a:prstGeom>
          <a:noFill/>
          <a:ln w="9525">
            <a:noFill/>
            <a:miter lim="800000"/>
            <a:headEnd/>
            <a:tailEnd/>
          </a:ln>
        </p:spPr>
      </p:pic>
      <p:pic>
        <p:nvPicPr>
          <p:cNvPr id="10243" name="Picture 3"/>
          <p:cNvPicPr>
            <a:picLocks noChangeAspect="1" noChangeArrowheads="1"/>
          </p:cNvPicPr>
          <p:nvPr/>
        </p:nvPicPr>
        <p:blipFill>
          <a:blip r:embed="rId4" cstate="print"/>
          <a:srcRect/>
          <a:stretch>
            <a:fillRect/>
          </a:stretch>
        </p:blipFill>
        <p:spPr bwMode="auto">
          <a:xfrm>
            <a:off x="4572000" y="4495800"/>
            <a:ext cx="3543300" cy="2152650"/>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AutoShape 4" descr="https://mail.sbschools.org/owa/attachment.ashx?id=RgAAAAAFh5RAxmqVTYPpW8mQVk07BwB9pzMdrNFMRbGu6ElKUpKyAAAAAAE%2bAAB9pzMdrNFMRbGu6ElKUpKyAAAAAyWOAAAJ&amp;attcnt=1&amp;attid0=BAAAAAAA&amp;attcid0=fcbd94e3-1e10-4f0a-b175-1f2397168371"/>
          <p:cNvSpPr>
            <a:spLocks noChangeAspect="1" noChangeArrowheads="1"/>
          </p:cNvSpPr>
          <p:nvPr/>
        </p:nvSpPr>
        <p:spPr bwMode="auto">
          <a:xfrm>
            <a:off x="155575" y="-2971800"/>
            <a:ext cx="5334000" cy="61912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29" name="Picture 5" descr="C:\Users\rayqfg\Desktop\khan.jpg"/>
          <p:cNvPicPr>
            <a:picLocks noChangeAspect="1" noChangeArrowheads="1"/>
          </p:cNvPicPr>
          <p:nvPr/>
        </p:nvPicPr>
        <p:blipFill>
          <a:blip r:embed="rId3" cstate="print"/>
          <a:srcRect/>
          <a:stretch>
            <a:fillRect/>
          </a:stretch>
        </p:blipFill>
        <p:spPr bwMode="auto">
          <a:xfrm>
            <a:off x="609600" y="228601"/>
            <a:ext cx="5709148" cy="6629400"/>
          </a:xfrm>
          <a:prstGeom prst="rect">
            <a:avLst/>
          </a:prstGeom>
          <a:noFill/>
        </p:spPr>
      </p:pic>
      <p:sp>
        <p:nvSpPr>
          <p:cNvPr id="6" name="TextBox 5"/>
          <p:cNvSpPr txBox="1"/>
          <p:nvPr/>
        </p:nvSpPr>
        <p:spPr>
          <a:xfrm>
            <a:off x="6781800" y="533400"/>
            <a:ext cx="2057400" cy="3970318"/>
          </a:xfrm>
          <a:prstGeom prst="rect">
            <a:avLst/>
          </a:prstGeom>
          <a:noFill/>
        </p:spPr>
        <p:txBody>
          <a:bodyPr wrap="square" rtlCol="0">
            <a:spAutoFit/>
          </a:bodyPr>
          <a:lstStyle/>
          <a:p>
            <a:r>
              <a:rPr lang="en-US" dirty="0"/>
              <a:t>Image shows the location of certain items that A.Q. Khan was able to get for the development of Pakistan’s nuclear weapon research program. Parts were obtained illegally in direct violation of nuclear proliferation treaties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Charlie Wilson</a:t>
            </a:r>
          </a:p>
        </p:txBody>
      </p:sp>
      <p:pic>
        <p:nvPicPr>
          <p:cNvPr id="11266" name="Picture 2"/>
          <p:cNvPicPr>
            <a:picLocks noChangeAspect="1" noChangeArrowheads="1"/>
          </p:cNvPicPr>
          <p:nvPr/>
        </p:nvPicPr>
        <p:blipFill>
          <a:blip r:embed="rId2" cstate="print"/>
          <a:srcRect/>
          <a:stretch>
            <a:fillRect/>
          </a:stretch>
        </p:blipFill>
        <p:spPr bwMode="auto">
          <a:xfrm>
            <a:off x="2743200" y="4800600"/>
            <a:ext cx="2438400" cy="1828800"/>
          </a:xfrm>
          <a:prstGeom prst="rect">
            <a:avLst/>
          </a:prstGeom>
          <a:noFill/>
          <a:ln w="9525">
            <a:noFill/>
            <a:miter lim="800000"/>
            <a:headEnd/>
            <a:tailEnd/>
          </a:ln>
        </p:spPr>
      </p:pic>
      <p:sp>
        <p:nvSpPr>
          <p:cNvPr id="5" name="Oval Callout 4"/>
          <p:cNvSpPr/>
          <p:nvPr/>
        </p:nvSpPr>
        <p:spPr>
          <a:xfrm>
            <a:off x="4953000" y="1219200"/>
            <a:ext cx="4191000" cy="3810000"/>
          </a:xfrm>
          <a:prstGeom prst="wedgeEllipseCallout">
            <a:avLst>
              <a:gd name="adj1" fmla="val -64924"/>
              <a:gd name="adj2" fmla="val 747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If I can get the Afghan rebels that Stinger Missile they will defeat the Soviet Union. My only problem is getting that missile to them through Pakistan</a:t>
            </a:r>
          </a:p>
        </p:txBody>
      </p:sp>
      <p:pic>
        <p:nvPicPr>
          <p:cNvPr id="3074" name="Picture 2" descr="http://www.mexicanpictures.com/headingeast/images/charlie%20wilson.jpg"/>
          <p:cNvPicPr>
            <a:picLocks noChangeAspect="1" noChangeArrowheads="1"/>
          </p:cNvPicPr>
          <p:nvPr/>
        </p:nvPicPr>
        <p:blipFill>
          <a:blip r:embed="rId3" cstate="print"/>
          <a:srcRect/>
          <a:stretch>
            <a:fillRect/>
          </a:stretch>
        </p:blipFill>
        <p:spPr bwMode="auto">
          <a:xfrm>
            <a:off x="0" y="1447800"/>
            <a:ext cx="4267200" cy="3000376"/>
          </a:xfrm>
          <a:prstGeom prst="rect">
            <a:avLst/>
          </a:prstGeom>
          <a:noFill/>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EB5836-4154-4DE4-9F0A-856A3474B766}"/>
              </a:ext>
            </a:extLst>
          </p:cNvPr>
          <p:cNvSpPr>
            <a:spLocks noGrp="1"/>
          </p:cNvSpPr>
          <p:nvPr>
            <p:ph idx="1"/>
          </p:nvPr>
        </p:nvSpPr>
        <p:spPr/>
        <p:txBody>
          <a:bodyPr/>
          <a:lstStyle/>
          <a:p>
            <a:pPr marL="0" indent="0">
              <a:buNone/>
            </a:pPr>
            <a:r>
              <a:rPr lang="en-US" dirty="0"/>
              <a:t>After the Afghan victory, MAK’s success will inspire a global defense of Islam.</a:t>
            </a:r>
          </a:p>
          <a:p>
            <a:pPr marL="0" indent="0">
              <a:buNone/>
            </a:pPr>
            <a:endParaRPr lang="en-US" dirty="0"/>
          </a:p>
          <a:p>
            <a:pPr marL="0" indent="0">
              <a:buNone/>
            </a:pPr>
            <a:r>
              <a:rPr lang="en-US" dirty="0"/>
              <a:t>Al Qaeda</a:t>
            </a:r>
          </a:p>
        </p:txBody>
      </p:sp>
    </p:spTree>
    <p:extLst>
      <p:ext uri="{BB962C8B-B14F-4D97-AF65-F5344CB8AC3E}">
        <p14:creationId xmlns:p14="http://schemas.microsoft.com/office/powerpoint/2010/main" val="112378472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ronneb.com/wp-content/uploads/2014/08/ways-to-get-out-of-a-bad-relationship1.jpg">
            <a:extLst>
              <a:ext uri="{FF2B5EF4-FFF2-40B4-BE49-F238E27FC236}">
                <a16:creationId xmlns:a16="http://schemas.microsoft.com/office/drawing/2014/main" id="{CC12644D-AC9B-446F-B95C-0111CC08E9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5536"/>
            <a:ext cx="9169893" cy="6873536"/>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Right 3">
            <a:extLst>
              <a:ext uri="{FF2B5EF4-FFF2-40B4-BE49-F238E27FC236}">
                <a16:creationId xmlns:a16="http://schemas.microsoft.com/office/drawing/2014/main" id="{B6FA57C2-E98C-4B38-B986-791BE7EA697B}"/>
              </a:ext>
            </a:extLst>
          </p:cNvPr>
          <p:cNvSpPr/>
          <p:nvPr/>
        </p:nvSpPr>
        <p:spPr>
          <a:xfrm>
            <a:off x="2819400" y="2514600"/>
            <a:ext cx="3657600" cy="9906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Bad Relationship</a:t>
            </a:r>
          </a:p>
        </p:txBody>
      </p:sp>
    </p:spTree>
    <p:extLst>
      <p:ext uri="{BB962C8B-B14F-4D97-AF65-F5344CB8AC3E}">
        <p14:creationId xmlns:p14="http://schemas.microsoft.com/office/powerpoint/2010/main" val="20441623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3E35FB-AF48-4926-8335-C4B4DBA6DB8D}"/>
              </a:ext>
            </a:extLst>
          </p:cNvPr>
          <p:cNvSpPr>
            <a:spLocks noGrp="1"/>
          </p:cNvSpPr>
          <p:nvPr>
            <p:ph idx="1"/>
          </p:nvPr>
        </p:nvSpPr>
        <p:spPr/>
        <p:txBody>
          <a:bodyPr/>
          <a:lstStyle/>
          <a:p>
            <a:pPr marL="514350" indent="-514350">
              <a:buAutoNum type="arabicPeriod"/>
            </a:pPr>
            <a:r>
              <a:rPr lang="en-US" dirty="0"/>
              <a:t>What do you notice?</a:t>
            </a:r>
          </a:p>
          <a:p>
            <a:pPr marL="514350" indent="-514350">
              <a:buAutoNum type="arabicPeriod"/>
            </a:pPr>
            <a:r>
              <a:rPr lang="en-US" dirty="0"/>
              <a:t>Were Arabs or Muslims targeted?</a:t>
            </a:r>
          </a:p>
          <a:p>
            <a:pPr marL="514350" indent="-514350">
              <a:buAutoNum type="arabicPeriod"/>
            </a:pPr>
            <a:r>
              <a:rPr lang="en-US" dirty="0"/>
              <a:t>Were Americans?</a:t>
            </a:r>
          </a:p>
          <a:p>
            <a:pPr marL="514350" indent="-514350">
              <a:buAutoNum type="arabicPeriod"/>
            </a:pPr>
            <a:r>
              <a:rPr lang="en-US" dirty="0"/>
              <a:t>Is it possible for either side to simply stop?</a:t>
            </a:r>
          </a:p>
        </p:txBody>
      </p:sp>
    </p:spTree>
    <p:extLst>
      <p:ext uri="{BB962C8B-B14F-4D97-AF65-F5344CB8AC3E}">
        <p14:creationId xmlns:p14="http://schemas.microsoft.com/office/powerpoint/2010/main" val="32131572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Closure</a:t>
            </a:r>
          </a:p>
        </p:txBody>
      </p:sp>
      <p:sp>
        <p:nvSpPr>
          <p:cNvPr id="3" name="Content Placeholder 2"/>
          <p:cNvSpPr>
            <a:spLocks noGrp="1"/>
          </p:cNvSpPr>
          <p:nvPr>
            <p:ph idx="1"/>
          </p:nvPr>
        </p:nvSpPr>
        <p:spPr/>
        <p:txBody>
          <a:bodyPr>
            <a:normAutofit fontScale="92500" lnSpcReduction="20000"/>
          </a:bodyPr>
          <a:lstStyle/>
          <a:p>
            <a:r>
              <a:rPr lang="en-US" dirty="0"/>
              <a:t>1. Which events contributed most to possible anger in the Arab and Muslim world during the Cold War?</a:t>
            </a:r>
          </a:p>
          <a:p>
            <a:r>
              <a:rPr lang="en-US" dirty="0"/>
              <a:t>2. Which is the best example of blowback?</a:t>
            </a:r>
          </a:p>
          <a:p>
            <a:endParaRPr lang="en-US" dirty="0"/>
          </a:p>
          <a:p>
            <a:pPr marL="0" indent="0">
              <a:buNone/>
            </a:pPr>
            <a:r>
              <a:rPr lang="en-US" dirty="0"/>
              <a:t>Bin Laden’s Fatwah</a:t>
            </a:r>
          </a:p>
          <a:p>
            <a:r>
              <a:rPr lang="en-US" dirty="0">
                <a:highlight>
                  <a:srgbClr val="FFFF00"/>
                </a:highlight>
              </a:rPr>
              <a:t>The United States has been occupying the lands of Islam in the holiest of places, the Arabian Peninsula, plundering its riches, dictating to its rulers, humiliating its people, terrorizing its neighbors</a:t>
            </a:r>
          </a:p>
          <a:p>
            <a:pPr>
              <a:buNone/>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nickgilmartin.files.wordpress.com/2009/09/king-idris.jpg">
            <a:extLst>
              <a:ext uri="{FF2B5EF4-FFF2-40B4-BE49-F238E27FC236}">
                <a16:creationId xmlns:a16="http://schemas.microsoft.com/office/drawing/2014/main" id="{B6DE8C87-89ED-431F-91D0-307099DF47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39" y="0"/>
            <a:ext cx="499386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Right 3">
            <a:extLst>
              <a:ext uri="{FF2B5EF4-FFF2-40B4-BE49-F238E27FC236}">
                <a16:creationId xmlns:a16="http://schemas.microsoft.com/office/drawing/2014/main" id="{9D884E33-DDC1-499C-A2E7-2DC9F9019763}"/>
              </a:ext>
            </a:extLst>
          </p:cNvPr>
          <p:cNvSpPr/>
          <p:nvPr/>
        </p:nvSpPr>
        <p:spPr>
          <a:xfrm>
            <a:off x="3733800" y="2438400"/>
            <a:ext cx="76200" cy="762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2D710AB-56A5-416A-AB38-9AE1FA92BE64}"/>
              </a:ext>
            </a:extLst>
          </p:cNvPr>
          <p:cNvSpPr txBox="1"/>
          <p:nvPr/>
        </p:nvSpPr>
        <p:spPr>
          <a:xfrm>
            <a:off x="5943600" y="2057400"/>
            <a:ext cx="2819400" cy="369332"/>
          </a:xfrm>
          <a:prstGeom prst="rect">
            <a:avLst/>
          </a:prstGeom>
          <a:noFill/>
        </p:spPr>
        <p:txBody>
          <a:bodyPr wrap="square" rtlCol="0">
            <a:spAutoFit/>
          </a:bodyPr>
          <a:lstStyle/>
          <a:p>
            <a:r>
              <a:rPr lang="en-US" dirty="0"/>
              <a:t>King Idris replaced 1969</a:t>
            </a:r>
          </a:p>
        </p:txBody>
      </p:sp>
    </p:spTree>
    <p:extLst>
      <p:ext uri="{BB962C8B-B14F-4D97-AF65-F5344CB8AC3E}">
        <p14:creationId xmlns:p14="http://schemas.microsoft.com/office/powerpoint/2010/main" val="37145380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Muammar Gaddafi, 1973.jpg">
            <a:extLst>
              <a:ext uri="{FF2B5EF4-FFF2-40B4-BE49-F238E27FC236}">
                <a16:creationId xmlns:a16="http://schemas.microsoft.com/office/drawing/2014/main" id="{794EE8CA-3641-443E-A59B-826097EF04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029200" cy="688086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9D89D72-2741-49B7-95C2-57B360486F19}"/>
              </a:ext>
            </a:extLst>
          </p:cNvPr>
          <p:cNvSpPr/>
          <p:nvPr/>
        </p:nvSpPr>
        <p:spPr>
          <a:xfrm>
            <a:off x="5410200" y="1752600"/>
            <a:ext cx="3581400" cy="2585323"/>
          </a:xfrm>
          <a:prstGeom prst="rect">
            <a:avLst/>
          </a:prstGeom>
        </p:spPr>
        <p:txBody>
          <a:bodyPr wrap="square">
            <a:spAutoFit/>
          </a:bodyPr>
          <a:lstStyle/>
          <a:p>
            <a:r>
              <a:rPr lang="en-US" dirty="0">
                <a:solidFill>
                  <a:srgbClr val="000000"/>
                </a:solidFill>
                <a:latin typeface="Linux Libertine"/>
              </a:rPr>
              <a:t>Muammar Gaddafi</a:t>
            </a:r>
          </a:p>
          <a:p>
            <a:endParaRPr lang="en-US" b="0" i="0" dirty="0">
              <a:solidFill>
                <a:srgbClr val="000000"/>
              </a:solidFill>
              <a:effectLst/>
              <a:latin typeface="Linux Libertine"/>
            </a:endParaRPr>
          </a:p>
          <a:p>
            <a:pPr marL="342900" indent="-342900">
              <a:buAutoNum type="arabicPeriod"/>
            </a:pPr>
            <a:r>
              <a:rPr lang="en-US" dirty="0">
                <a:solidFill>
                  <a:srgbClr val="000000"/>
                </a:solidFill>
                <a:latin typeface="Linux Libertine"/>
              </a:rPr>
              <a:t>Green Revolution: agricultural changes led by government</a:t>
            </a:r>
          </a:p>
          <a:p>
            <a:pPr marL="342900" indent="-342900">
              <a:buAutoNum type="arabicPeriod"/>
            </a:pPr>
            <a:endParaRPr lang="en-US" dirty="0">
              <a:solidFill>
                <a:srgbClr val="000000"/>
              </a:solidFill>
              <a:latin typeface="Linux Libertine"/>
            </a:endParaRPr>
          </a:p>
          <a:p>
            <a:pPr marL="342900" indent="-342900">
              <a:buAutoNum type="arabicPeriod"/>
            </a:pPr>
            <a:r>
              <a:rPr lang="en-US" dirty="0">
                <a:solidFill>
                  <a:srgbClr val="000000"/>
                </a:solidFill>
                <a:latin typeface="Linux Libertine"/>
              </a:rPr>
              <a:t>Purchases SAM missile</a:t>
            </a:r>
          </a:p>
          <a:p>
            <a:pPr marL="342900" indent="-342900">
              <a:buAutoNum type="arabicPeriod"/>
            </a:pPr>
            <a:endParaRPr lang="en-US" dirty="0">
              <a:solidFill>
                <a:srgbClr val="000000"/>
              </a:solidFill>
              <a:latin typeface="Linux Libertine"/>
            </a:endParaRPr>
          </a:p>
          <a:p>
            <a:pPr marL="342900" indent="-342900">
              <a:buFontTx/>
              <a:buAutoNum type="arabicPeriod"/>
            </a:pPr>
            <a:r>
              <a:rPr lang="en-US" dirty="0"/>
              <a:t>US </a:t>
            </a:r>
            <a:r>
              <a:rPr lang="en-US" dirty="0" err="1"/>
              <a:t>Wheelus</a:t>
            </a:r>
            <a:r>
              <a:rPr lang="en-US" dirty="0"/>
              <a:t> Air Base</a:t>
            </a:r>
          </a:p>
          <a:p>
            <a:pPr marL="342900" indent="-342900">
              <a:buAutoNum type="arabicPeriod"/>
            </a:pPr>
            <a:endParaRPr lang="en-US" dirty="0">
              <a:solidFill>
                <a:srgbClr val="000000"/>
              </a:solidFill>
              <a:latin typeface="Linux Libertine"/>
            </a:endParaRPr>
          </a:p>
        </p:txBody>
      </p:sp>
    </p:spTree>
    <p:extLst>
      <p:ext uri="{BB962C8B-B14F-4D97-AF65-F5344CB8AC3E}">
        <p14:creationId xmlns:p14="http://schemas.microsoft.com/office/powerpoint/2010/main" val="32004886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ronneb.com/wp-content/uploads/2014/08/ways-to-get-out-of-a-bad-relationship1.jpg">
            <a:extLst>
              <a:ext uri="{FF2B5EF4-FFF2-40B4-BE49-F238E27FC236}">
                <a16:creationId xmlns:a16="http://schemas.microsoft.com/office/drawing/2014/main" id="{CC12644D-AC9B-446F-B95C-0111CC08E9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5536"/>
            <a:ext cx="9169893" cy="6873536"/>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Right 3">
            <a:extLst>
              <a:ext uri="{FF2B5EF4-FFF2-40B4-BE49-F238E27FC236}">
                <a16:creationId xmlns:a16="http://schemas.microsoft.com/office/drawing/2014/main" id="{B6FA57C2-E98C-4B38-B986-791BE7EA697B}"/>
              </a:ext>
            </a:extLst>
          </p:cNvPr>
          <p:cNvSpPr/>
          <p:nvPr/>
        </p:nvSpPr>
        <p:spPr>
          <a:xfrm>
            <a:off x="2819400" y="2514600"/>
            <a:ext cx="3657600" cy="9906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Bad Relationship</a:t>
            </a:r>
          </a:p>
        </p:txBody>
      </p:sp>
    </p:spTree>
    <p:extLst>
      <p:ext uri="{BB962C8B-B14F-4D97-AF65-F5344CB8AC3E}">
        <p14:creationId xmlns:p14="http://schemas.microsoft.com/office/powerpoint/2010/main" val="23010754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TotalTime>
  <Words>781</Words>
  <Application>Microsoft Office PowerPoint</Application>
  <PresentationFormat>On-screen Show (4:3)</PresentationFormat>
  <Paragraphs>130</Paragraphs>
  <Slides>69</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69</vt:i4>
      </vt:variant>
    </vt:vector>
  </HeadingPairs>
  <TitlesOfParts>
    <vt:vector size="75" baseType="lpstr">
      <vt:lpstr>Arial</vt:lpstr>
      <vt:lpstr>Calibri</vt:lpstr>
      <vt:lpstr>helvetica neue</vt:lpstr>
      <vt:lpstr>Linux Libertine</vt:lpstr>
      <vt:lpstr>Times New Roman</vt:lpstr>
      <vt:lpstr>Office Theme</vt:lpstr>
      <vt:lpstr>Cold War Perspective </vt:lpstr>
      <vt:lpstr>Significance</vt:lpstr>
      <vt:lpstr>Flow Charts</vt:lpstr>
      <vt:lpstr>Blowback Defined: Blowback is unintended consequences of a covert operation that are suffered by the aggressor.</vt:lpstr>
      <vt:lpstr>Libya and Gaddafi </vt:lpstr>
      <vt:lpstr>PowerPoint Presentation</vt:lpstr>
      <vt:lpstr>PowerPoint Presentation</vt:lpstr>
      <vt:lpstr>PowerPoint Presentation</vt:lpstr>
      <vt:lpstr>PowerPoint Presentation</vt:lpstr>
      <vt:lpstr>1981 Gulf of Sidra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Iran Iraq War 1980s</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Bin Laden in Afghanistan</vt:lpstr>
      <vt:lpstr>Pakistan and India 1947: Both locations were territory originally claimed by the British. Two nations were created out of fear of Hindu and Muslim oppression. Would Hindus oppress Muslims and vice versa? What role will religion play in the new countries?</vt:lpstr>
      <vt:lpstr>Soviets Invade Afghanistan 1979 and India has nuclear technology (weapons)</vt:lpstr>
      <vt:lpstr>PowerPoint Presentation</vt:lpstr>
      <vt:lpstr>PowerPoint Presentation</vt:lpstr>
      <vt:lpstr>Bin Laden</vt:lpstr>
      <vt:lpstr>PowerPoint Presentation</vt:lpstr>
      <vt:lpstr>Hind Helicopter killing many Afghan rebels and civilians</vt:lpstr>
      <vt:lpstr>Get the Afghan rebels a weapon that shoots down the helicopter (Stinger Missile)</vt:lpstr>
      <vt:lpstr>A. Q. Khan</vt:lpstr>
      <vt:lpstr>PowerPoint Presentation</vt:lpstr>
      <vt:lpstr>Charlie Wilson</vt:lpstr>
      <vt:lpstr>PowerPoint Presentation</vt:lpstr>
      <vt:lpstr>PowerPoint Presentation</vt:lpstr>
      <vt:lpstr>PowerPoint Presentation</vt:lpstr>
      <vt:lpstr>Closure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Cold War Perspective</dc:title>
  <dc:creator>006435</dc:creator>
  <cp:lastModifiedBy>ramon quinones</cp:lastModifiedBy>
  <cp:revision>17</cp:revision>
  <dcterms:created xsi:type="dcterms:W3CDTF">2015-02-25T15:09:36Z</dcterms:created>
  <dcterms:modified xsi:type="dcterms:W3CDTF">2017-10-20T02:38:45Z</dcterms:modified>
</cp:coreProperties>
</file>